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Raleway"/>
      <p:regular r:id="rId38"/>
      <p:bold r:id="rId39"/>
      <p:italic r:id="rId40"/>
      <p:boldItalic r:id="rId41"/>
    </p:embeddedFont>
    <p:embeddedFont>
      <p:font typeface="Source Sans Pr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20" Type="http://schemas.openxmlformats.org/officeDocument/2006/relationships/slide" Target="slides/slide16.xml"/><Relationship Id="rId42" Type="http://schemas.openxmlformats.org/officeDocument/2006/relationships/font" Target="fonts/SourceSansPro-regular.fntdata"/><Relationship Id="rId41" Type="http://schemas.openxmlformats.org/officeDocument/2006/relationships/font" Target="fonts/Raleway-boldItalic.fntdata"/><Relationship Id="rId22" Type="http://schemas.openxmlformats.org/officeDocument/2006/relationships/slide" Target="slides/slide18.xml"/><Relationship Id="rId44" Type="http://schemas.openxmlformats.org/officeDocument/2006/relationships/font" Target="fonts/SourceSansPro-italic.fntdata"/><Relationship Id="rId21" Type="http://schemas.openxmlformats.org/officeDocument/2006/relationships/slide" Target="slides/slide17.xml"/><Relationship Id="rId43" Type="http://schemas.openxmlformats.org/officeDocument/2006/relationships/font" Target="fonts/SourceSansPro-bold.fntdata"/><Relationship Id="rId24" Type="http://schemas.openxmlformats.org/officeDocument/2006/relationships/slide" Target="slides/slide20.xml"/><Relationship Id="rId23" Type="http://schemas.openxmlformats.org/officeDocument/2006/relationships/slide" Target="slides/slide19.xml"/><Relationship Id="rId45" Type="http://schemas.openxmlformats.org/officeDocument/2006/relationships/font" Target="fonts/SourceSansPr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aleway-bold.fntdata"/><Relationship Id="rId16" Type="http://schemas.openxmlformats.org/officeDocument/2006/relationships/slide" Target="slides/slide12.xml"/><Relationship Id="rId38" Type="http://schemas.openxmlformats.org/officeDocument/2006/relationships/font" Target="fonts/Raleway-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Brooke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Hi everyone, welcome to our Senior Design Presentation. Over the past 2 semesters we have been working hard with our client Professor Samantha Davis, on a mobile game called </a:t>
            </a:r>
            <a:r>
              <a:rPr i="1" lang="en-US"/>
              <a:t>Sir Stanley’s Well Rounded Adventure</a:t>
            </a:r>
            <a:r>
              <a:rPr lang="en-US"/>
              <a:t>. Before we introduce our project, first we are going to introduce ourselves.</a:t>
            </a:r>
            <a:endParaRPr/>
          </a:p>
        </p:txBody>
      </p:sp>
      <p:sp>
        <p:nvSpPr>
          <p:cNvPr id="62" name="Google Shape;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Sellars</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Godot is a free, open source, game engine with its own Python-like language GDScript</a:t>
            </a:r>
            <a:endParaRPr/>
          </a:p>
          <a:p>
            <a:pPr indent="-298450" lvl="0" marL="457200" rtl="0" algn="l">
              <a:lnSpc>
                <a:spcPct val="100000"/>
              </a:lnSpc>
              <a:spcBef>
                <a:spcPts val="0"/>
              </a:spcBef>
              <a:spcAft>
                <a:spcPts val="0"/>
              </a:spcAft>
              <a:buSzPts val="1100"/>
              <a:buChar char="-"/>
            </a:pPr>
            <a:r>
              <a:rPr lang="en-US"/>
              <a:t>JSON files for saving</a:t>
            </a:r>
            <a:endParaRPr/>
          </a:p>
          <a:p>
            <a:pPr indent="-298450" lvl="0" marL="457200" rtl="0" algn="l">
              <a:lnSpc>
                <a:spcPct val="100000"/>
              </a:lnSpc>
              <a:spcBef>
                <a:spcPts val="0"/>
              </a:spcBef>
              <a:spcAft>
                <a:spcPts val="0"/>
              </a:spcAft>
              <a:buSzPts val="1100"/>
              <a:buChar char="-"/>
            </a:pPr>
            <a:r>
              <a:rPr lang="en-US"/>
              <a:t>Git/Github for sharing</a:t>
            </a:r>
            <a:endParaRPr/>
          </a:p>
          <a:p>
            <a:pPr indent="-298450" lvl="0" marL="457200" rtl="0" algn="l">
              <a:lnSpc>
                <a:spcPct val="100000"/>
              </a:lnSpc>
              <a:spcBef>
                <a:spcPts val="0"/>
              </a:spcBef>
              <a:spcAft>
                <a:spcPts val="0"/>
              </a:spcAft>
              <a:buSzPts val="1100"/>
              <a:buChar char="-"/>
            </a:pPr>
            <a:r>
              <a:rPr lang="en-US"/>
              <a:t>Monday.com for tracking our progress</a:t>
            </a:r>
            <a:endParaRPr/>
          </a:p>
          <a:p>
            <a:pPr indent="-298450" lvl="0" marL="457200" rtl="0" algn="l">
              <a:lnSpc>
                <a:spcPct val="100000"/>
              </a:lnSpc>
              <a:spcBef>
                <a:spcPts val="0"/>
              </a:spcBef>
              <a:spcAft>
                <a:spcPts val="0"/>
              </a:spcAft>
              <a:buSzPts val="1100"/>
              <a:buChar char="-"/>
            </a:pPr>
            <a:r>
              <a:rPr lang="en-US"/>
              <a:t>Slack and Zoom for online communication</a:t>
            </a:r>
            <a:endParaRPr/>
          </a:p>
          <a:p>
            <a:pPr indent="-298450" lvl="0" marL="457200" rtl="0" algn="l">
              <a:lnSpc>
                <a:spcPct val="100000"/>
              </a:lnSpc>
              <a:spcBef>
                <a:spcPts val="0"/>
              </a:spcBef>
              <a:spcAft>
                <a:spcPts val="0"/>
              </a:spcAft>
              <a:buSzPts val="1100"/>
              <a:buChar char="-"/>
            </a:pPr>
            <a:r>
              <a:rPr lang="en-US"/>
              <a:t>Brooke and Shane used Procreate for the iPad for our art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Our app will be built in a free, versatile game engine call GODOT. GODOT has an excellent 2d engine that will help us build Sir Stanley's Well Rounded Adventure with ease. It also has to capability to export iOS and Android apps so that no matter if the kid or their parents have iPhone or Android, they will not miss out on our game.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used a variety of technologies for our project. For development, we used GODOT. It is a free and versatile, cross-platform game engine with its own Python-like scripting language called GDScript making it easy to learn. GODOT is able to read and write from json files which we used for saving and loading data. For version control, we used github and monday.com for task management. we communicated using slack and zoom. And used Procreate on the iPad for graphic design.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Nick</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Now we are going to demo Sir Stanley’s Well Rounded Adventure. This is our title screen.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Nick</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Nick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Shane</a:t>
            </a:r>
            <a:endParaRPr/>
          </a:p>
          <a:p>
            <a:pPr indent="0" lvl="0" marL="0" rtl="0" algn="l">
              <a:lnSpc>
                <a:spcPct val="100000"/>
              </a:lnSpc>
              <a:spcBef>
                <a:spcPts val="0"/>
              </a:spcBef>
              <a:spcAft>
                <a:spcPts val="0"/>
              </a:spcAft>
              <a:buSzPts val="1100"/>
              <a:buNone/>
            </a:pPr>
            <a:r>
              <a:rPr lang="en-US"/>
              <a:t>Level 1</a:t>
            </a:r>
            <a:endParaRPr/>
          </a:p>
          <a:p>
            <a:pPr indent="0" lvl="0" marL="0" rtl="0" algn="l">
              <a:lnSpc>
                <a:spcPct val="100000"/>
              </a:lnSpc>
              <a:spcBef>
                <a:spcPts val="0"/>
              </a:spcBef>
              <a:spcAft>
                <a:spcPts val="0"/>
              </a:spcAft>
              <a:buSzPts val="1100"/>
              <a:buNone/>
            </a:pPr>
            <a:r>
              <a:rPr lang="en-US"/>
              <a:t>Level 2</a:t>
            </a:r>
            <a:endParaRPr/>
          </a:p>
          <a:p>
            <a:pPr indent="0" lvl="0" marL="0" rtl="0" algn="l">
              <a:lnSpc>
                <a:spcPct val="100000"/>
              </a:lnSpc>
              <a:spcBef>
                <a:spcPts val="0"/>
              </a:spcBef>
              <a:spcAft>
                <a:spcPts val="0"/>
              </a:spcAft>
              <a:buSzPts val="1100"/>
              <a:buNone/>
            </a:pPr>
            <a:r>
              <a:rPr lang="en-US"/>
              <a:t>Challenges:</a:t>
            </a:r>
            <a:endParaRPr/>
          </a:p>
          <a:p>
            <a:pPr indent="-298450" lvl="0" marL="457200" rtl="0" algn="l">
              <a:lnSpc>
                <a:spcPct val="100000"/>
              </a:lnSpc>
              <a:spcBef>
                <a:spcPts val="0"/>
              </a:spcBef>
              <a:spcAft>
                <a:spcPts val="0"/>
              </a:spcAft>
              <a:buSzPts val="1100"/>
              <a:buChar char="●"/>
            </a:pPr>
            <a:r>
              <a:rPr lang="en-US"/>
              <a:t>some food classifications are not universally accepted</a:t>
            </a:r>
            <a:endParaRPr/>
          </a:p>
          <a:p>
            <a:pPr indent="-298450" lvl="0" marL="457200" rtl="0" algn="l">
              <a:lnSpc>
                <a:spcPct val="100000"/>
              </a:lnSpc>
              <a:spcBef>
                <a:spcPts val="0"/>
              </a:spcBef>
              <a:spcAft>
                <a:spcPts val="0"/>
              </a:spcAft>
              <a:buSzPts val="1100"/>
              <a:buChar char="●"/>
            </a:pPr>
            <a:r>
              <a:rPr lang="en-US"/>
              <a:t>user experience</a:t>
            </a:r>
            <a:endParaRPr/>
          </a:p>
          <a:p>
            <a:pPr indent="-298450" lvl="0" marL="457200" rtl="0" algn="l">
              <a:lnSpc>
                <a:spcPct val="100000"/>
              </a:lnSpc>
              <a:spcBef>
                <a:spcPts val="0"/>
              </a:spcBef>
              <a:spcAft>
                <a:spcPts val="0"/>
              </a:spcAft>
              <a:buSzPts val="1100"/>
              <a:buChar char="●"/>
            </a:pPr>
            <a:r>
              <a:rPr lang="en-US"/>
              <a:t>some foods are very close in macro percentages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Shane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Brooke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Our next game is called Falling Foods. In this minigame, foods are falling from the top of the screen and the player must catch the foods to build a balanced meal. Our goal for this minigame is to teach kids about building healthy meals as well as to teach them the basic grouping of these foods.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In the first level, the player focuses on catching as many foods as possible while learning which of those foods is a protein, carb, fruit, and vegetable. The second level focuses on catching a balanced meal, so the player will get a multiplier applied to their score whenever they build a balanced meal consisting of 1 carb, 1 protein, 1 fruit, and 1 vegetable in any order, but without any duplicates. This was probably the most challenging part of the game to develop because it requires some tricky logic.</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Brooke</a:t>
            </a:r>
            <a:endParaRPr/>
          </a:p>
          <a:p>
            <a:pPr indent="0" lvl="0" marL="0" rtl="0" algn="l">
              <a:lnSpc>
                <a:spcPct val="100000"/>
              </a:lnSpc>
              <a:spcBef>
                <a:spcPts val="0"/>
              </a:spcBef>
              <a:spcAft>
                <a:spcPts val="0"/>
              </a:spcAft>
              <a:buSzPts val="1100"/>
              <a:buNone/>
            </a:pPr>
            <a:r>
              <a:rPr lang="en-US">
                <a:solidFill>
                  <a:schemeClr val="dk2"/>
                </a:solidFill>
              </a:rPr>
              <a:t>In the first level, the player focuses on catching as many foods as possible while learning which of those foods is a protein, carb, fruit, and vegetable. </a:t>
            </a:r>
            <a:endParaRPr>
              <a:solidFill>
                <a:schemeClr val="dk2"/>
              </a:solidFill>
            </a:endParaRPr>
          </a:p>
          <a:p>
            <a:pPr indent="0" lvl="0" marL="0" rtl="0" algn="l">
              <a:lnSpc>
                <a:spcPct val="100000"/>
              </a:lnSpc>
              <a:spcBef>
                <a:spcPts val="0"/>
              </a:spcBef>
              <a:spcAft>
                <a:spcPts val="0"/>
              </a:spcAft>
              <a:buSzPts val="1100"/>
              <a:buNone/>
            </a:pPr>
            <a:r>
              <a:t/>
            </a:r>
            <a:endParaRPr>
              <a:solidFill>
                <a:schemeClr val="dk2"/>
              </a:solidFill>
            </a:endParaRPr>
          </a:p>
          <a:p>
            <a:pPr indent="-298450" lvl="0" marL="457200" rtl="0" algn="l">
              <a:lnSpc>
                <a:spcPct val="100000"/>
              </a:lnSpc>
              <a:spcBef>
                <a:spcPts val="0"/>
              </a:spcBef>
              <a:spcAft>
                <a:spcPts val="0"/>
              </a:spcAft>
              <a:buClr>
                <a:schemeClr val="dk2"/>
              </a:buClr>
              <a:buSzPts val="1100"/>
              <a:buChar char="-"/>
            </a:pPr>
            <a:r>
              <a:rPr lang="en-US">
                <a:solidFill>
                  <a:schemeClr val="dk2"/>
                </a:solidFill>
              </a:rPr>
              <a:t>Tap the screen to move the basket</a:t>
            </a:r>
            <a:endParaRPr>
              <a:solidFill>
                <a:schemeClr val="dk2"/>
              </a:solidFill>
            </a:endParaRPr>
          </a:p>
          <a:p>
            <a:pPr indent="-298450" lvl="0" marL="457200" rtl="0" algn="l">
              <a:lnSpc>
                <a:spcPct val="100000"/>
              </a:lnSpc>
              <a:spcBef>
                <a:spcPts val="0"/>
              </a:spcBef>
              <a:spcAft>
                <a:spcPts val="0"/>
              </a:spcAft>
              <a:buClr>
                <a:schemeClr val="dk2"/>
              </a:buClr>
              <a:buSzPts val="1100"/>
              <a:buChar char="-"/>
            </a:pPr>
            <a:r>
              <a:rPr lang="en-US">
                <a:solidFill>
                  <a:schemeClr val="dk2"/>
                </a:solidFill>
              </a:rPr>
              <a:t>as the player catches the food, they get a point to their overall score as well as one to the specific food group</a:t>
            </a:r>
            <a:endParaRPr>
              <a:solidFill>
                <a:schemeClr val="dk2"/>
              </a:solidFill>
            </a:endParaRPr>
          </a:p>
          <a:p>
            <a:pPr indent="0" lvl="0" marL="0" rtl="0" algn="l">
              <a:lnSpc>
                <a:spcPct val="100000"/>
              </a:lnSpc>
              <a:spcBef>
                <a:spcPts val="0"/>
              </a:spcBef>
              <a:spcAft>
                <a:spcPts val="0"/>
              </a:spcAft>
              <a:buSzPts val="1100"/>
              <a:buNone/>
            </a:pPr>
            <a:r>
              <a:t/>
            </a:r>
            <a:endParaRPr>
              <a:solidFill>
                <a:schemeClr val="dk2"/>
              </a:solidFill>
            </a:endParaRPr>
          </a:p>
          <a:p>
            <a:pPr indent="0" lvl="0" marL="0" rtl="0" algn="l">
              <a:lnSpc>
                <a:spcPct val="100000"/>
              </a:lnSpc>
              <a:spcBef>
                <a:spcPts val="0"/>
              </a:spcBef>
              <a:spcAft>
                <a:spcPts val="0"/>
              </a:spcAft>
              <a:buSzPts val="1100"/>
              <a:buNone/>
            </a:pPr>
            <a:r>
              <a:t/>
            </a:r>
            <a:endParaRPr>
              <a:solidFill>
                <a:schemeClr val="dk2"/>
              </a:solidFill>
            </a:endParaRPr>
          </a:p>
          <a:p>
            <a:pPr indent="0" lvl="0" marL="0" rtl="0" algn="l">
              <a:lnSpc>
                <a:spcPct val="100000"/>
              </a:lnSpc>
              <a:spcBef>
                <a:spcPts val="0"/>
              </a:spcBef>
              <a:spcAft>
                <a:spcPts val="0"/>
              </a:spcAft>
              <a:buSzPts val="1100"/>
              <a:buNone/>
            </a:pPr>
            <a:r>
              <a:rPr lang="en-US">
                <a:solidFill>
                  <a:schemeClr val="dk2"/>
                </a:solidFill>
              </a:rPr>
              <a:t>The second level focuses on catching a balanced meal, so the player will get a multiplier applied to their score whenever they build a balanced meal consisting of 1 carb, 1 protein, 1 fruit, and 1 vegetable in any order, but without any duplicates. This was probably the most challenging part of the game to develop because it requires some tricky logic.</a:t>
            </a:r>
            <a:endParaRPr>
              <a:solidFill>
                <a:schemeClr val="dk2"/>
              </a:solidFill>
            </a:endParaRPr>
          </a:p>
          <a:p>
            <a:pPr indent="0" lvl="0" marL="0" rtl="0" algn="l">
              <a:lnSpc>
                <a:spcPct val="100000"/>
              </a:lnSpc>
              <a:spcBef>
                <a:spcPts val="0"/>
              </a:spcBef>
              <a:spcAft>
                <a:spcPts val="0"/>
              </a:spcAft>
              <a:buSzPts val="1100"/>
              <a:buNone/>
            </a:pPr>
            <a:r>
              <a:t/>
            </a:r>
            <a:endParaRPr>
              <a:solidFill>
                <a:schemeClr val="dk2"/>
              </a:solidFill>
            </a:endParaRPr>
          </a:p>
          <a:p>
            <a:pPr indent="-298450" lvl="0" marL="457200" rtl="0" algn="l">
              <a:lnSpc>
                <a:spcPct val="100000"/>
              </a:lnSpc>
              <a:spcBef>
                <a:spcPts val="0"/>
              </a:spcBef>
              <a:spcAft>
                <a:spcPts val="0"/>
              </a:spcAft>
              <a:buClr>
                <a:schemeClr val="dk2"/>
              </a:buClr>
              <a:buSzPts val="1100"/>
              <a:buChar char="-"/>
            </a:pPr>
            <a:r>
              <a:rPr lang="en-US">
                <a:solidFill>
                  <a:schemeClr val="dk2"/>
                </a:solidFill>
              </a:rPr>
              <a:t>Physics </a:t>
            </a:r>
            <a:endParaRPr>
              <a:solidFill>
                <a:schemeClr val="dk2"/>
              </a:solidFill>
            </a:endParaRPr>
          </a:p>
          <a:p>
            <a:pPr indent="-298450" lvl="0" marL="457200" rtl="0" algn="l">
              <a:lnSpc>
                <a:spcPct val="100000"/>
              </a:lnSpc>
              <a:spcBef>
                <a:spcPts val="0"/>
              </a:spcBef>
              <a:spcAft>
                <a:spcPts val="0"/>
              </a:spcAft>
              <a:buClr>
                <a:schemeClr val="dk2"/>
              </a:buClr>
              <a:buSzPts val="1100"/>
              <a:buChar char="-"/>
            </a:pPr>
            <a:r>
              <a:rPr lang="en-US">
                <a:solidFill>
                  <a:schemeClr val="dk2"/>
                </a:solidFill>
              </a:rPr>
              <a:t>Art</a:t>
            </a:r>
            <a:endParaRPr>
              <a:solidFill>
                <a:schemeClr val="dk2"/>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1000"/>
              </a:spcBef>
              <a:spcAft>
                <a:spcPts val="0"/>
              </a:spcAft>
              <a:buClr>
                <a:schemeClr val="dk1"/>
              </a:buClr>
              <a:buSzPts val="1100"/>
              <a:buFont typeface="Arial"/>
              <a:buNone/>
            </a:pPr>
            <a:r>
              <a:rPr lang="en-US" sz="1200"/>
              <a:t>Westen</a:t>
            </a:r>
            <a:endParaRPr sz="1200"/>
          </a:p>
          <a:p>
            <a:pPr indent="0" lvl="0" marL="0" rtl="0" algn="l">
              <a:lnSpc>
                <a:spcPct val="120000"/>
              </a:lnSpc>
              <a:spcBef>
                <a:spcPts val="1000"/>
              </a:spcBef>
              <a:spcAft>
                <a:spcPts val="0"/>
              </a:spcAft>
              <a:buClr>
                <a:schemeClr val="dk1"/>
              </a:buClr>
              <a:buSzPts val="1100"/>
              <a:buFont typeface="Arial"/>
              <a:buNone/>
            </a:pPr>
            <a:r>
              <a:rPr lang="en-US" sz="1200"/>
              <a:t>Goalie Shootout is a minigame where the player tries to score as many goals as possible in 30 seconds. The goal for this game was to educate the players in a fun way about physical activity and being healthy. Goalie Shootout features two levels with the first one having only a goalie and the second level having a goalie and a extra defender. This is to show that we can scale the games to become more difficult if we were to expand the game. - next slide</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Westen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As you can see like the previous games we discussed, we have the tutorial screen which talks about how to play the game as well as why it is important for young kids to get outside and be active and healthy. The goal is to score as many goals as possible in 30 seconds while avoiding the goalie from blocking your kick. -pause-  One of the main reasons we made this mini-game was because Sir Stanley Matthew - the founder of the Sir Stanley Matthews foundation - was a famous english soccer player who is often regarded as one of the greatest players of the game and the only player to be knighted. -pause for second minigame- Now we are moving to the second level of goalie shootout which again has the tutorial screen explaining why it is important to get exercise and go outside. This time you can see we have two defenders blocking the ball to show that we can add more and more challenges to these minigames to make them harder and more exciting for the players.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Everyone introduces themselves</a:t>
            </a:r>
            <a:endParaRPr/>
          </a:p>
        </p:txBody>
      </p:sp>
      <p:sp>
        <p:nvSpPr>
          <p:cNvPr id="70" name="Google Shape;7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1000"/>
              </a:spcBef>
              <a:spcAft>
                <a:spcPts val="0"/>
              </a:spcAft>
              <a:buClr>
                <a:schemeClr val="dk1"/>
              </a:buClr>
              <a:buSzPts val="1100"/>
              <a:buFont typeface="Arial"/>
              <a:buNone/>
            </a:pPr>
            <a:r>
              <a:rPr lang="en-US" sz="1200"/>
              <a:t>Sellars</a:t>
            </a:r>
            <a:endParaRPr sz="1200"/>
          </a:p>
          <a:p>
            <a:pPr indent="0" lvl="0" marL="0" rtl="0" algn="l">
              <a:lnSpc>
                <a:spcPct val="120000"/>
              </a:lnSpc>
              <a:spcBef>
                <a:spcPts val="1000"/>
              </a:spcBef>
              <a:spcAft>
                <a:spcPts val="0"/>
              </a:spcAft>
              <a:buClr>
                <a:schemeClr val="dk1"/>
              </a:buClr>
              <a:buSzPts val="1100"/>
              <a:buFont typeface="Arial"/>
              <a:buNone/>
            </a:pPr>
            <a:r>
              <a:t/>
            </a:r>
            <a:endParaRPr sz="1200"/>
          </a:p>
          <a:p>
            <a:pPr indent="0" lvl="0" marL="0" rtl="0" algn="l">
              <a:lnSpc>
                <a:spcPct val="120000"/>
              </a:lnSpc>
              <a:spcBef>
                <a:spcPts val="1000"/>
              </a:spcBef>
              <a:spcAft>
                <a:spcPts val="0"/>
              </a:spcAft>
              <a:buClr>
                <a:schemeClr val="dk1"/>
              </a:buClr>
              <a:buSzPts val="1100"/>
              <a:buFont typeface="Arial"/>
              <a:buNone/>
            </a:pPr>
            <a:r>
              <a:rPr lang="en-US" sz="1200"/>
              <a:t>Color Categories is a quiz type matching game, similar to Stan’s snacks, where the player must select the color that corresponds with the blacked out image of a fruit or vegetable. The goal of the game is to teach the player about the relationship between the color of a fruit/vegetable and what nutrients/vitamins it contains that is giving it this color. The main challenge with this game was that some foods can have different colors that doesn’t always relate to the “main” vitamin/nutrient but this was solved by using the most common form.</a:t>
            </a:r>
            <a:endParaRPr sz="1200"/>
          </a:p>
          <a:p>
            <a:pPr indent="0" lvl="0" marL="0" rtl="0" algn="l">
              <a:lnSpc>
                <a:spcPct val="120000"/>
              </a:lnSpc>
              <a:spcBef>
                <a:spcPts val="1000"/>
              </a:spcBef>
              <a:spcAft>
                <a:spcPts val="0"/>
              </a:spcAft>
              <a:buClr>
                <a:schemeClr val="dk1"/>
              </a:buClr>
              <a:buSzPts val="1100"/>
              <a:buFont typeface="Arial"/>
              <a:buNone/>
            </a:pPr>
            <a:r>
              <a:rPr lang="en-US" sz="1200"/>
              <a:t>.</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Sellars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1000"/>
              </a:spcBef>
              <a:spcAft>
                <a:spcPts val="0"/>
              </a:spcAft>
              <a:buClr>
                <a:schemeClr val="dk1"/>
              </a:buClr>
              <a:buSzPts val="1100"/>
              <a:buFont typeface="Arial"/>
              <a:buNone/>
            </a:pPr>
            <a:r>
              <a:rPr lang="en-US" sz="1200"/>
              <a:t>Westen</a:t>
            </a:r>
            <a:endParaRPr sz="1200"/>
          </a:p>
          <a:p>
            <a:pPr indent="0" lvl="0" marL="0" rtl="0" algn="l">
              <a:lnSpc>
                <a:spcPct val="120000"/>
              </a:lnSpc>
              <a:spcBef>
                <a:spcPts val="1000"/>
              </a:spcBef>
              <a:spcAft>
                <a:spcPts val="0"/>
              </a:spcAft>
              <a:buClr>
                <a:schemeClr val="dk1"/>
              </a:buClr>
              <a:buSzPts val="1100"/>
              <a:buFont typeface="Arial"/>
              <a:buNone/>
            </a:pPr>
            <a:r>
              <a:rPr lang="en-US" sz="1200"/>
              <a:t>Goalie Defender is a minigame that is the opposite of the game I talked about earlier - goalie shootout. The goal for this game is to block as many shots as possible before you lose all three hearts. Again this game was to educate the player about being active and healthy by getting outside and having fun. - next slide</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Westen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Again, like in all of the other minigames we can see the tutorial talking about how to play goalie defender and more bits about why its good to go outside and exercise. As the game starts we can see that the player uses their finger to drag the defender left and right to block all of the shots. So the player wants to block as many shots as they can before they lose all three hearts. And as we see them slowly lose hearts - once the last one is gone, the game is over. Because in this playthrough they got less than the best amount of blocks they will only get two stars - next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Nick</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Now we are back at the Title Screen, where we can head to the achievements screen and Sellars will show us around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Sellars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Sellars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Nick</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solidFill>
                  <a:schemeClr val="dk2"/>
                </a:solidFill>
              </a:rPr>
              <a:t>Now we are back at the Title Screen, where we can head to the Tips screen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Nick</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Nick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Everyone</a:t>
            </a:r>
            <a:endParaRPr/>
          </a:p>
        </p:txBody>
      </p:sp>
      <p:sp>
        <p:nvSpPr>
          <p:cNvPr id="81" name="Google Shape;8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Shane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Our main challenges:</a:t>
            </a:r>
            <a:endParaRPr/>
          </a:p>
          <a:p>
            <a:pPr indent="-298450" lvl="0" marL="457200" rtl="0" algn="l">
              <a:lnSpc>
                <a:spcPct val="100000"/>
              </a:lnSpc>
              <a:spcBef>
                <a:spcPts val="0"/>
              </a:spcBef>
              <a:spcAft>
                <a:spcPts val="0"/>
              </a:spcAft>
              <a:buSzPts val="1100"/>
              <a:buChar char="-"/>
            </a:pPr>
            <a:r>
              <a:rPr lang="en-US"/>
              <a:t>Github: It can be hard to track changes in godot because there are scripts (the programming part) as well as scenes. We had some issues early on with some conflicts from the scene files not being shown when trying to merge. </a:t>
            </a:r>
            <a:endParaRPr/>
          </a:p>
          <a:p>
            <a:pPr indent="-298450" lvl="0" marL="457200" rtl="0" algn="l">
              <a:lnSpc>
                <a:spcPct val="100000"/>
              </a:lnSpc>
              <a:spcBef>
                <a:spcPts val="0"/>
              </a:spcBef>
              <a:spcAft>
                <a:spcPts val="0"/>
              </a:spcAft>
              <a:buSzPts val="1100"/>
              <a:buChar char="-"/>
            </a:pPr>
            <a:r>
              <a:rPr lang="en-US"/>
              <a:t>We also initially started with a branch for every minigame, which seemed reasonable at first, but we later realized this was a mistake. Going forward, we will be having a branch for each minigame and then a branch within that branch for each team member working on that minigame.</a:t>
            </a:r>
            <a:endParaRPr/>
          </a:p>
          <a:p>
            <a:pPr indent="-298450" lvl="0" marL="457200" rtl="0" algn="l">
              <a:lnSpc>
                <a:spcPct val="100000"/>
              </a:lnSpc>
              <a:spcBef>
                <a:spcPts val="0"/>
              </a:spcBef>
              <a:spcAft>
                <a:spcPts val="0"/>
              </a:spcAft>
              <a:buSzPts val="1100"/>
              <a:buChar char="-"/>
            </a:pPr>
            <a:r>
              <a:rPr lang="en-US"/>
              <a:t>Our other challenge was that we are all new to using Godot. We solved this by using pair programming to ensure that no one got stuck for too long, and we did a lot of “show and tell”. For an example, Westen developed the soccer game’s scoring system and Nick and I used it as an example for another minigame’s scoring system.</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Westen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Shane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So for iteration 2:</a:t>
            </a:r>
            <a:endParaRPr/>
          </a:p>
          <a:p>
            <a:pPr indent="-298450" lvl="0" marL="457200" rtl="0" algn="l">
              <a:lnSpc>
                <a:spcPct val="100000"/>
              </a:lnSpc>
              <a:spcBef>
                <a:spcPts val="0"/>
              </a:spcBef>
              <a:spcAft>
                <a:spcPts val="0"/>
              </a:spcAft>
              <a:buSzPts val="1100"/>
              <a:buChar char="-"/>
            </a:pPr>
            <a:r>
              <a:rPr lang="en-US"/>
              <a:t>Polishing our current minigames: this means adding in better art, animations, improving the scoring system, and adding in save-data</a:t>
            </a:r>
            <a:endParaRPr/>
          </a:p>
          <a:p>
            <a:pPr indent="-298450" lvl="0" marL="457200" rtl="0" algn="l">
              <a:lnSpc>
                <a:spcPct val="100000"/>
              </a:lnSpc>
              <a:spcBef>
                <a:spcPts val="0"/>
              </a:spcBef>
              <a:spcAft>
                <a:spcPts val="0"/>
              </a:spcAft>
              <a:buSzPts val="1100"/>
              <a:buChar char="-"/>
            </a:pPr>
            <a:r>
              <a:rPr lang="en-US"/>
              <a:t>In the spring we will be working on more minigames, extra levels of difficulty for our current minigames, the sound and music, as well as adding save-data so that the game will save the player’s high-score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So finally we would like to say thank you to a few people. First, we would like to thank our client Professor Davis for giving us this awesome and unique learning opportunity and trusting us with this project. We would also like to thank her nutrition students who helped a lot with both the brainstorming and the content of all of the minigames. Of course, we would like to thank the TCU CS department for helping us get to this point. Finally, we would like to thank Dr. Scherger and Dr. Wei for guiding us through this project. this was the first video game project that Senior Design has done, so it was a learning experience for everyone, but I think I speak for my whole team when I say that we learned a lot and had a lot of fun on this project.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David/Shane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So here is the outline to our presentation: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first we will talk about our client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then the problem we are trying to help and our overall goal with this project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after that we will talk about our solution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then we will end with a demo of our game and some final thoughts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David/Sellars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Our client is professor samantha davis and she is an associate professor over in the nutrition department. She works with sir stanley matthews coaching foundation which focuses on giving kids the opportunity to play sports, and inspires kids to be active and healthy. Our app is going to be part of their Succeed with Stan Campaign.</a:t>
            </a:r>
            <a:endParaRPr/>
          </a:p>
        </p:txBody>
      </p:sp>
      <p:sp>
        <p:nvSpPr>
          <p:cNvPr id="98" name="Google Shape;9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David/Westen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big picture issue that we are trying to help solve is childhood obesity. Children lack the knowledge for living and healthy lifestyle and are less active now than in previous years. But we are only software engineers, so how can we help?</a:t>
            </a:r>
            <a:endParaRPr/>
          </a:p>
        </p:txBody>
      </p:sp>
      <p:sp>
        <p:nvSpPr>
          <p:cNvPr id="106" name="Google Shape;10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David/Nick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Since childhood obesity is a larger scale problem, here is a small outline of our goals. We hope to help educate children on topics like nutrition and physical activity. We also want our mobile game that is engaging and entertaining for kids around 6-11 years old. Finally, we are trying to encourage kids to get active and make well informed choices when it comes to their nutrition.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Now Brooke will explain how Sir Stanley’s Well Rounded Adventure got to where it is today.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Brooke </a:t>
            </a:r>
            <a:endParaRPr/>
          </a:p>
          <a:p>
            <a:pPr indent="-298450" lvl="0" marL="457200" rtl="0" algn="l">
              <a:lnSpc>
                <a:spcPct val="100000"/>
              </a:lnSpc>
              <a:spcBef>
                <a:spcPts val="0"/>
              </a:spcBef>
              <a:spcAft>
                <a:spcPts val="0"/>
              </a:spcAft>
              <a:buSzPts val="1100"/>
              <a:buChar char="-"/>
            </a:pPr>
            <a:r>
              <a:rPr lang="en-US"/>
              <a:t>The first step to building our app was to design the game and to think of how we could provide educational content for kids while also keeping them engaged.</a:t>
            </a:r>
            <a:endParaRPr/>
          </a:p>
          <a:p>
            <a:pPr indent="-298450" lvl="0" marL="457200" rtl="0" algn="l">
              <a:lnSpc>
                <a:spcPct val="100000"/>
              </a:lnSpc>
              <a:spcBef>
                <a:spcPts val="0"/>
              </a:spcBef>
              <a:spcAft>
                <a:spcPts val="0"/>
              </a:spcAft>
              <a:buSzPts val="1100"/>
              <a:buChar char="-"/>
            </a:pPr>
            <a:r>
              <a:rPr lang="en-US"/>
              <a:t>The initial plan started with an activity/food tracker that would give the players points for eating healthy foods and doing simple exercises. We decided that this might not be engaging enough for the younger audience.</a:t>
            </a:r>
            <a:endParaRPr/>
          </a:p>
          <a:p>
            <a:pPr indent="-298450" lvl="0" marL="457200" rtl="0" algn="l">
              <a:lnSpc>
                <a:spcPct val="100000"/>
              </a:lnSpc>
              <a:spcBef>
                <a:spcPts val="0"/>
              </a:spcBef>
              <a:spcAft>
                <a:spcPts val="0"/>
              </a:spcAft>
              <a:buSzPts val="1100"/>
              <a:buChar char="-"/>
            </a:pPr>
            <a:r>
              <a:rPr lang="en-US"/>
              <a:t>We also briefly thought about making something similar to Pokemon Go, where kids could walk around outside and find virtual fruits and vegetables, but we decided it might be too dangerous for young kids.</a:t>
            </a:r>
            <a:endParaRPr/>
          </a:p>
          <a:p>
            <a:pPr indent="-298450" lvl="0" marL="457200" rtl="0" algn="l">
              <a:lnSpc>
                <a:spcPct val="100000"/>
              </a:lnSpc>
              <a:spcBef>
                <a:spcPts val="0"/>
              </a:spcBef>
              <a:spcAft>
                <a:spcPts val="0"/>
              </a:spcAft>
              <a:buSzPts val="1100"/>
              <a:buChar char="-"/>
            </a:pPr>
            <a:r>
              <a:rPr lang="en-US"/>
              <a:t>Finally, we discussed an RPG (role playing game) style of game. THis would involve lots of quests, story, and dialog.  We decided to avoid this option because we are not creative writers and we wanted to focus more on teaching distinct topics through a series of minigames.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Brooke</a:t>
            </a:r>
            <a:endParaRPr/>
          </a:p>
          <a:p>
            <a:pPr indent="-298450" lvl="0" marL="457200" rtl="0" algn="l">
              <a:lnSpc>
                <a:spcPct val="100000"/>
              </a:lnSpc>
              <a:spcBef>
                <a:spcPts val="0"/>
              </a:spcBef>
              <a:spcAft>
                <a:spcPts val="0"/>
              </a:spcAft>
              <a:buSzPts val="1100"/>
              <a:buChar char="-"/>
            </a:pPr>
            <a:r>
              <a:rPr lang="en-US"/>
              <a:t>Decided on a “Game of mini-games”</a:t>
            </a:r>
            <a:endParaRPr/>
          </a:p>
          <a:p>
            <a:pPr indent="-298450" lvl="0" marL="457200" rtl="0" algn="l">
              <a:lnSpc>
                <a:spcPct val="100000"/>
              </a:lnSpc>
              <a:spcBef>
                <a:spcPts val="0"/>
              </a:spcBef>
              <a:spcAft>
                <a:spcPts val="0"/>
              </a:spcAft>
              <a:buSzPts val="1100"/>
              <a:buChar char="-"/>
            </a:pPr>
            <a:r>
              <a:rPr lang="en-US"/>
              <a:t>Each minigame is focused on a specific topic relating to nutrition or physical activity (such as macro nutrients, how much water you should drink when you workout, etc) These topics will be taught through the tutorials that are displayed before each game.</a:t>
            </a:r>
            <a:endParaRPr/>
          </a:p>
          <a:p>
            <a:pPr indent="-298450" lvl="0" marL="457200" rtl="0" algn="l">
              <a:lnSpc>
                <a:spcPct val="100000"/>
              </a:lnSpc>
              <a:spcBef>
                <a:spcPts val="0"/>
              </a:spcBef>
              <a:spcAft>
                <a:spcPts val="0"/>
              </a:spcAft>
              <a:buSzPts val="1100"/>
              <a:buChar char="-"/>
            </a:pPr>
            <a:r>
              <a:rPr lang="en-US"/>
              <a:t>Each minigame also has achievements associated with them to motivate players to keep playing the minigames and to reinforce the information they have learned.</a:t>
            </a:r>
            <a:endParaRPr/>
          </a:p>
          <a:p>
            <a:pPr indent="-298450" lvl="0" marL="457200" rtl="0" algn="l">
              <a:lnSpc>
                <a:spcPct val="100000"/>
              </a:lnSpc>
              <a:spcBef>
                <a:spcPts val="0"/>
              </a:spcBef>
              <a:spcAft>
                <a:spcPts val="0"/>
              </a:spcAft>
              <a:buSzPts val="1100"/>
              <a:buChar char="-"/>
            </a:pPr>
            <a:r>
              <a:rPr lang="en-US"/>
              <a:t>Finally, there is a “tips” menu in the game where the players can learn more about specific topics. All of the information was brought to us by the wonderful students in the nutrition department!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07600" y="3534800"/>
            <a:ext cx="11976900" cy="32157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ph type="ctrTitle"/>
          </p:nvPr>
        </p:nvSpPr>
        <p:spPr>
          <a:xfrm>
            <a:off x="647833" y="352633"/>
            <a:ext cx="10911600" cy="1964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5600"/>
              <a:buNone/>
              <a:defRPr sz="5600"/>
            </a:lvl1pPr>
            <a:lvl2pPr lvl="1" algn="l">
              <a:lnSpc>
                <a:spcPct val="100000"/>
              </a:lnSpc>
              <a:spcBef>
                <a:spcPts val="0"/>
              </a:spcBef>
              <a:spcAft>
                <a:spcPts val="0"/>
              </a:spcAft>
              <a:buSzPts val="5600"/>
              <a:buNone/>
              <a:defRPr sz="5600"/>
            </a:lvl2pPr>
            <a:lvl3pPr lvl="2" algn="l">
              <a:lnSpc>
                <a:spcPct val="100000"/>
              </a:lnSpc>
              <a:spcBef>
                <a:spcPts val="0"/>
              </a:spcBef>
              <a:spcAft>
                <a:spcPts val="0"/>
              </a:spcAft>
              <a:buSzPts val="5600"/>
              <a:buNone/>
              <a:defRPr sz="5600"/>
            </a:lvl3pPr>
            <a:lvl4pPr lvl="3" algn="l">
              <a:lnSpc>
                <a:spcPct val="100000"/>
              </a:lnSpc>
              <a:spcBef>
                <a:spcPts val="0"/>
              </a:spcBef>
              <a:spcAft>
                <a:spcPts val="0"/>
              </a:spcAft>
              <a:buSzPts val="5600"/>
              <a:buNone/>
              <a:defRPr sz="5600"/>
            </a:lvl4pPr>
            <a:lvl5pPr lvl="4" algn="l">
              <a:lnSpc>
                <a:spcPct val="100000"/>
              </a:lnSpc>
              <a:spcBef>
                <a:spcPts val="0"/>
              </a:spcBef>
              <a:spcAft>
                <a:spcPts val="0"/>
              </a:spcAft>
              <a:buSzPts val="5600"/>
              <a:buNone/>
              <a:defRPr sz="5600"/>
            </a:lvl5pPr>
            <a:lvl6pPr lvl="5" algn="l">
              <a:lnSpc>
                <a:spcPct val="100000"/>
              </a:lnSpc>
              <a:spcBef>
                <a:spcPts val="0"/>
              </a:spcBef>
              <a:spcAft>
                <a:spcPts val="0"/>
              </a:spcAft>
              <a:buSzPts val="5600"/>
              <a:buNone/>
              <a:defRPr sz="5600"/>
            </a:lvl6pPr>
            <a:lvl7pPr lvl="6" algn="l">
              <a:lnSpc>
                <a:spcPct val="100000"/>
              </a:lnSpc>
              <a:spcBef>
                <a:spcPts val="0"/>
              </a:spcBef>
              <a:spcAft>
                <a:spcPts val="0"/>
              </a:spcAft>
              <a:buSzPts val="5600"/>
              <a:buNone/>
              <a:defRPr sz="5600"/>
            </a:lvl7pPr>
            <a:lvl8pPr lvl="7" algn="l">
              <a:lnSpc>
                <a:spcPct val="100000"/>
              </a:lnSpc>
              <a:spcBef>
                <a:spcPts val="0"/>
              </a:spcBef>
              <a:spcAft>
                <a:spcPts val="0"/>
              </a:spcAft>
              <a:buSzPts val="5600"/>
              <a:buNone/>
              <a:defRPr sz="5600"/>
            </a:lvl8pPr>
            <a:lvl9pPr lvl="8" algn="l">
              <a:lnSpc>
                <a:spcPct val="100000"/>
              </a:lnSpc>
              <a:spcBef>
                <a:spcPts val="0"/>
              </a:spcBef>
              <a:spcAft>
                <a:spcPts val="0"/>
              </a:spcAft>
              <a:buSzPts val="5600"/>
              <a:buNone/>
              <a:defRPr sz="5600"/>
            </a:lvl9pPr>
          </a:lstStyle>
          <a:p/>
        </p:txBody>
      </p:sp>
      <p:sp>
        <p:nvSpPr>
          <p:cNvPr id="12" name="Google Shape;12;p2"/>
          <p:cNvSpPr txBox="1"/>
          <p:nvPr>
            <p:ph idx="1" type="subTitle"/>
          </p:nvPr>
        </p:nvSpPr>
        <p:spPr>
          <a:xfrm>
            <a:off x="647833" y="2317433"/>
            <a:ext cx="10911600" cy="11481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13" name="Google Shape;13;p2"/>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1"/>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800"/>
              <a:buNone/>
              <a:defRPr sz="2800"/>
            </a:lvl1pPr>
          </a:lstStyle>
          <a:p/>
        </p:txBody>
      </p:sp>
      <p:sp>
        <p:nvSpPr>
          <p:cNvPr id="52" name="Google Shape;52;p11"/>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3" name="Shape 53"/>
        <p:cNvGrpSpPr/>
        <p:nvPr/>
      </p:nvGrpSpPr>
      <p:grpSpPr>
        <a:xfrm>
          <a:off x="0" y="0"/>
          <a:ext cx="0" cy="0"/>
          <a:chOff x="0" y="0"/>
          <a:chExt cx="0" cy="0"/>
        </a:xfrm>
      </p:grpSpPr>
      <p:sp>
        <p:nvSpPr>
          <p:cNvPr id="54" name="Google Shape;54;p12"/>
          <p:cNvSpPr/>
          <p:nvPr/>
        </p:nvSpPr>
        <p:spPr>
          <a:xfrm>
            <a:off x="107600" y="3534800"/>
            <a:ext cx="11976900" cy="32157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2"/>
          <p:cNvSpPr txBox="1"/>
          <p:nvPr>
            <p:ph hasCustomPrompt="1" type="title"/>
          </p:nvPr>
        </p:nvSpPr>
        <p:spPr>
          <a:xfrm>
            <a:off x="415600" y="990668"/>
            <a:ext cx="11360700" cy="2675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Font typeface="Source Sans Pro"/>
              <a:buNone/>
              <a:defRPr sz="16000">
                <a:latin typeface="Source Sans Pro"/>
                <a:ea typeface="Source Sans Pro"/>
                <a:cs typeface="Source Sans Pro"/>
                <a:sym typeface="Source Sans Pro"/>
              </a:defRPr>
            </a:lvl1pPr>
            <a:lvl2pPr lvl="1" algn="ctr">
              <a:lnSpc>
                <a:spcPct val="100000"/>
              </a:lnSpc>
              <a:spcBef>
                <a:spcPts val="0"/>
              </a:spcBef>
              <a:spcAft>
                <a:spcPts val="0"/>
              </a:spcAft>
              <a:buSzPts val="16000"/>
              <a:buFont typeface="Source Sans Pro"/>
              <a:buNone/>
              <a:defRPr sz="16000">
                <a:latin typeface="Source Sans Pro"/>
                <a:ea typeface="Source Sans Pro"/>
                <a:cs typeface="Source Sans Pro"/>
                <a:sym typeface="Source Sans Pro"/>
              </a:defRPr>
            </a:lvl2pPr>
            <a:lvl3pPr lvl="2" algn="ctr">
              <a:lnSpc>
                <a:spcPct val="100000"/>
              </a:lnSpc>
              <a:spcBef>
                <a:spcPts val="0"/>
              </a:spcBef>
              <a:spcAft>
                <a:spcPts val="0"/>
              </a:spcAft>
              <a:buSzPts val="16000"/>
              <a:buFont typeface="Source Sans Pro"/>
              <a:buNone/>
              <a:defRPr sz="16000">
                <a:latin typeface="Source Sans Pro"/>
                <a:ea typeface="Source Sans Pro"/>
                <a:cs typeface="Source Sans Pro"/>
                <a:sym typeface="Source Sans Pro"/>
              </a:defRPr>
            </a:lvl3pPr>
            <a:lvl4pPr lvl="3" algn="ctr">
              <a:lnSpc>
                <a:spcPct val="100000"/>
              </a:lnSpc>
              <a:spcBef>
                <a:spcPts val="0"/>
              </a:spcBef>
              <a:spcAft>
                <a:spcPts val="0"/>
              </a:spcAft>
              <a:buSzPts val="16000"/>
              <a:buFont typeface="Source Sans Pro"/>
              <a:buNone/>
              <a:defRPr sz="16000">
                <a:latin typeface="Source Sans Pro"/>
                <a:ea typeface="Source Sans Pro"/>
                <a:cs typeface="Source Sans Pro"/>
                <a:sym typeface="Source Sans Pro"/>
              </a:defRPr>
            </a:lvl4pPr>
            <a:lvl5pPr lvl="4" algn="ctr">
              <a:lnSpc>
                <a:spcPct val="100000"/>
              </a:lnSpc>
              <a:spcBef>
                <a:spcPts val="0"/>
              </a:spcBef>
              <a:spcAft>
                <a:spcPts val="0"/>
              </a:spcAft>
              <a:buSzPts val="16000"/>
              <a:buFont typeface="Source Sans Pro"/>
              <a:buNone/>
              <a:defRPr sz="16000">
                <a:latin typeface="Source Sans Pro"/>
                <a:ea typeface="Source Sans Pro"/>
                <a:cs typeface="Source Sans Pro"/>
                <a:sym typeface="Source Sans Pro"/>
              </a:defRPr>
            </a:lvl5pPr>
            <a:lvl6pPr lvl="5" algn="ctr">
              <a:lnSpc>
                <a:spcPct val="100000"/>
              </a:lnSpc>
              <a:spcBef>
                <a:spcPts val="0"/>
              </a:spcBef>
              <a:spcAft>
                <a:spcPts val="0"/>
              </a:spcAft>
              <a:buSzPts val="16000"/>
              <a:buFont typeface="Source Sans Pro"/>
              <a:buNone/>
              <a:defRPr sz="16000">
                <a:latin typeface="Source Sans Pro"/>
                <a:ea typeface="Source Sans Pro"/>
                <a:cs typeface="Source Sans Pro"/>
                <a:sym typeface="Source Sans Pro"/>
              </a:defRPr>
            </a:lvl6pPr>
            <a:lvl7pPr lvl="6" algn="ctr">
              <a:lnSpc>
                <a:spcPct val="100000"/>
              </a:lnSpc>
              <a:spcBef>
                <a:spcPts val="0"/>
              </a:spcBef>
              <a:spcAft>
                <a:spcPts val="0"/>
              </a:spcAft>
              <a:buSzPts val="16000"/>
              <a:buFont typeface="Source Sans Pro"/>
              <a:buNone/>
              <a:defRPr sz="16000">
                <a:latin typeface="Source Sans Pro"/>
                <a:ea typeface="Source Sans Pro"/>
                <a:cs typeface="Source Sans Pro"/>
                <a:sym typeface="Source Sans Pro"/>
              </a:defRPr>
            </a:lvl7pPr>
            <a:lvl8pPr lvl="7" algn="ctr">
              <a:lnSpc>
                <a:spcPct val="100000"/>
              </a:lnSpc>
              <a:spcBef>
                <a:spcPts val="0"/>
              </a:spcBef>
              <a:spcAft>
                <a:spcPts val="0"/>
              </a:spcAft>
              <a:buSzPts val="16000"/>
              <a:buFont typeface="Source Sans Pro"/>
              <a:buNone/>
              <a:defRPr sz="16000">
                <a:latin typeface="Source Sans Pro"/>
                <a:ea typeface="Source Sans Pro"/>
                <a:cs typeface="Source Sans Pro"/>
                <a:sym typeface="Source Sans Pro"/>
              </a:defRPr>
            </a:lvl8pPr>
            <a:lvl9pPr lvl="8" algn="ctr">
              <a:lnSpc>
                <a:spcPct val="100000"/>
              </a:lnSpc>
              <a:spcBef>
                <a:spcPts val="0"/>
              </a:spcBef>
              <a:spcAft>
                <a:spcPts val="0"/>
              </a:spcAft>
              <a:buSzPts val="16000"/>
              <a:buFont typeface="Source Sans Pro"/>
              <a:buNone/>
              <a:defRPr sz="16000">
                <a:latin typeface="Source Sans Pro"/>
                <a:ea typeface="Source Sans Pro"/>
                <a:cs typeface="Source Sans Pro"/>
                <a:sym typeface="Source Sans Pro"/>
              </a:defRPr>
            </a:lvl9pPr>
          </a:lstStyle>
          <a:p>
            <a:r>
              <a:t>xx%</a:t>
            </a:r>
          </a:p>
        </p:txBody>
      </p:sp>
      <p:sp>
        <p:nvSpPr>
          <p:cNvPr id="56" name="Google Shape;56;p12"/>
          <p:cNvSpPr txBox="1"/>
          <p:nvPr>
            <p:ph idx="1" type="body"/>
          </p:nvPr>
        </p:nvSpPr>
        <p:spPr>
          <a:xfrm>
            <a:off x="415600" y="3793576"/>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Clr>
                <a:schemeClr val="lt1"/>
              </a:buClr>
              <a:buSzPts val="2400"/>
              <a:buChar char="●"/>
              <a:defRPr>
                <a:solidFill>
                  <a:schemeClr val="lt1"/>
                </a:solidFill>
              </a:defRPr>
            </a:lvl1pPr>
            <a:lvl2pPr indent="-349250" lvl="1" marL="914400" algn="ctr">
              <a:lnSpc>
                <a:spcPct val="115000"/>
              </a:lnSpc>
              <a:spcBef>
                <a:spcPts val="2100"/>
              </a:spcBef>
              <a:spcAft>
                <a:spcPts val="0"/>
              </a:spcAft>
              <a:buClr>
                <a:schemeClr val="lt1"/>
              </a:buClr>
              <a:buSzPts val="1900"/>
              <a:buChar char="○"/>
              <a:defRPr>
                <a:solidFill>
                  <a:schemeClr val="lt1"/>
                </a:solidFill>
              </a:defRPr>
            </a:lvl2pPr>
            <a:lvl3pPr indent="-349250" lvl="2" marL="1371600" algn="ctr">
              <a:lnSpc>
                <a:spcPct val="115000"/>
              </a:lnSpc>
              <a:spcBef>
                <a:spcPts val="2100"/>
              </a:spcBef>
              <a:spcAft>
                <a:spcPts val="0"/>
              </a:spcAft>
              <a:buClr>
                <a:schemeClr val="lt1"/>
              </a:buClr>
              <a:buSzPts val="1900"/>
              <a:buChar char="■"/>
              <a:defRPr>
                <a:solidFill>
                  <a:schemeClr val="lt1"/>
                </a:solidFill>
              </a:defRPr>
            </a:lvl3pPr>
            <a:lvl4pPr indent="-349250" lvl="3" marL="1828800" algn="ctr">
              <a:lnSpc>
                <a:spcPct val="115000"/>
              </a:lnSpc>
              <a:spcBef>
                <a:spcPts val="2100"/>
              </a:spcBef>
              <a:spcAft>
                <a:spcPts val="0"/>
              </a:spcAft>
              <a:buClr>
                <a:schemeClr val="lt1"/>
              </a:buClr>
              <a:buSzPts val="1900"/>
              <a:buChar char="●"/>
              <a:defRPr>
                <a:solidFill>
                  <a:schemeClr val="lt1"/>
                </a:solidFill>
              </a:defRPr>
            </a:lvl4pPr>
            <a:lvl5pPr indent="-349250" lvl="4" marL="2286000" algn="ctr">
              <a:lnSpc>
                <a:spcPct val="115000"/>
              </a:lnSpc>
              <a:spcBef>
                <a:spcPts val="2100"/>
              </a:spcBef>
              <a:spcAft>
                <a:spcPts val="0"/>
              </a:spcAft>
              <a:buClr>
                <a:schemeClr val="lt1"/>
              </a:buClr>
              <a:buSzPts val="1900"/>
              <a:buChar char="○"/>
              <a:defRPr>
                <a:solidFill>
                  <a:schemeClr val="lt1"/>
                </a:solidFill>
              </a:defRPr>
            </a:lvl5pPr>
            <a:lvl6pPr indent="-349250" lvl="5" marL="2743200" algn="ctr">
              <a:lnSpc>
                <a:spcPct val="115000"/>
              </a:lnSpc>
              <a:spcBef>
                <a:spcPts val="2100"/>
              </a:spcBef>
              <a:spcAft>
                <a:spcPts val="0"/>
              </a:spcAft>
              <a:buClr>
                <a:schemeClr val="lt1"/>
              </a:buClr>
              <a:buSzPts val="1900"/>
              <a:buChar char="■"/>
              <a:defRPr>
                <a:solidFill>
                  <a:schemeClr val="lt1"/>
                </a:solidFill>
              </a:defRPr>
            </a:lvl6pPr>
            <a:lvl7pPr indent="-349250" lvl="6" marL="3200400" algn="ctr">
              <a:lnSpc>
                <a:spcPct val="115000"/>
              </a:lnSpc>
              <a:spcBef>
                <a:spcPts val="2100"/>
              </a:spcBef>
              <a:spcAft>
                <a:spcPts val="0"/>
              </a:spcAft>
              <a:buClr>
                <a:schemeClr val="lt1"/>
              </a:buClr>
              <a:buSzPts val="1900"/>
              <a:buChar char="●"/>
              <a:defRPr>
                <a:solidFill>
                  <a:schemeClr val="lt1"/>
                </a:solidFill>
              </a:defRPr>
            </a:lvl7pPr>
            <a:lvl8pPr indent="-349250" lvl="7" marL="3657600" algn="ctr">
              <a:lnSpc>
                <a:spcPct val="115000"/>
              </a:lnSpc>
              <a:spcBef>
                <a:spcPts val="2100"/>
              </a:spcBef>
              <a:spcAft>
                <a:spcPts val="0"/>
              </a:spcAft>
              <a:buClr>
                <a:schemeClr val="lt1"/>
              </a:buClr>
              <a:buSzPts val="1900"/>
              <a:buChar char="○"/>
              <a:defRPr>
                <a:solidFill>
                  <a:schemeClr val="lt1"/>
                </a:solidFill>
              </a:defRPr>
            </a:lvl8pPr>
            <a:lvl9pPr indent="-349250" lvl="8" marL="4114800" algn="ctr">
              <a:lnSpc>
                <a:spcPct val="115000"/>
              </a:lnSpc>
              <a:spcBef>
                <a:spcPts val="2100"/>
              </a:spcBef>
              <a:spcAft>
                <a:spcPts val="2100"/>
              </a:spcAft>
              <a:buClr>
                <a:schemeClr val="lt1"/>
              </a:buClr>
              <a:buSzPts val="1900"/>
              <a:buChar char="■"/>
              <a:defRPr>
                <a:solidFill>
                  <a:schemeClr val="lt1"/>
                </a:solidFill>
              </a:defRPr>
            </a:lvl9pPr>
          </a:lstStyle>
          <a:p/>
        </p:txBody>
      </p:sp>
      <p:sp>
        <p:nvSpPr>
          <p:cNvPr id="57" name="Google Shape;57;p12"/>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3"/>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7" name="Google Shape;17;p3"/>
          <p:cNvSpPr txBox="1"/>
          <p:nvPr>
            <p:ph idx="10" type="dt"/>
          </p:nvPr>
        </p:nvSpPr>
        <p:spPr>
          <a:xfrm>
            <a:off x="7456921" y="5883276"/>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3"/>
          <p:cNvSpPr txBox="1"/>
          <p:nvPr>
            <p:ph idx="11" type="ftr"/>
          </p:nvPr>
        </p:nvSpPr>
        <p:spPr>
          <a:xfrm>
            <a:off x="1141411" y="5883275"/>
            <a:ext cx="62394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3"/>
          <p:cNvSpPr txBox="1"/>
          <p:nvPr>
            <p:ph idx="12" type="sldNum"/>
          </p:nvPr>
        </p:nvSpPr>
        <p:spPr>
          <a:xfrm>
            <a:off x="10276321" y="5883274"/>
            <a:ext cx="7710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0" name="Shape 20"/>
        <p:cNvGrpSpPr/>
        <p:nvPr/>
      </p:nvGrpSpPr>
      <p:grpSpPr>
        <a:xfrm>
          <a:off x="0" y="0"/>
          <a:ext cx="0" cy="0"/>
          <a:chOff x="0" y="0"/>
          <a:chExt cx="0" cy="0"/>
        </a:xfrm>
      </p:grpSpPr>
      <p:sp>
        <p:nvSpPr>
          <p:cNvPr id="21" name="Google Shape;21;p4"/>
          <p:cNvSpPr/>
          <p:nvPr/>
        </p:nvSpPr>
        <p:spPr>
          <a:xfrm>
            <a:off x="107600" y="3534800"/>
            <a:ext cx="11976900" cy="32157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4"/>
          <p:cNvSpPr txBox="1"/>
          <p:nvPr>
            <p:ph type="title"/>
          </p:nvPr>
        </p:nvSpPr>
        <p:spPr>
          <a:xfrm>
            <a:off x="647833" y="2286000"/>
            <a:ext cx="10911600" cy="1047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3" name="Google Shape;23;p4"/>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4" name="Shape 24"/>
        <p:cNvGrpSpPr/>
        <p:nvPr/>
      </p:nvGrpSpPr>
      <p:grpSpPr>
        <a:xfrm>
          <a:off x="0" y="0"/>
          <a:ext cx="0" cy="0"/>
          <a:chOff x="0" y="0"/>
          <a:chExt cx="0" cy="0"/>
        </a:xfrm>
      </p:grpSpPr>
      <p:sp>
        <p:nvSpPr>
          <p:cNvPr id="25" name="Google Shape;25;p5"/>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6" name="Google Shape;26;p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7" name="Google Shape;27;p5"/>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sp>
        <p:nvSpPr>
          <p:cNvPr id="29" name="Google Shape;29;p6"/>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0" name="Google Shape;30;p6"/>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1" name="Google Shape;31;p6"/>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2" name="Google Shape;32;p6"/>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3" name="Shape 33"/>
        <p:cNvGrpSpPr/>
        <p:nvPr/>
      </p:nvGrpSpPr>
      <p:grpSpPr>
        <a:xfrm>
          <a:off x="0" y="0"/>
          <a:ext cx="0" cy="0"/>
          <a:chOff x="0" y="0"/>
          <a:chExt cx="0" cy="0"/>
        </a:xfrm>
      </p:grpSpPr>
      <p:sp>
        <p:nvSpPr>
          <p:cNvPr id="34" name="Google Shape;34;p7"/>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5" name="Google Shape;35;p7"/>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8"/>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8" name="Google Shape;38;p8"/>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p8"/>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2"/>
        </a:solidFill>
      </p:bgPr>
    </p:bg>
    <p:spTree>
      <p:nvGrpSpPr>
        <p:cNvPr id="40" name="Shape 40"/>
        <p:cNvGrpSpPr/>
        <p:nvPr/>
      </p:nvGrpSpPr>
      <p:grpSpPr>
        <a:xfrm>
          <a:off x="0" y="0"/>
          <a:ext cx="0" cy="0"/>
          <a:chOff x="0" y="0"/>
          <a:chExt cx="0" cy="0"/>
        </a:xfrm>
      </p:grpSpPr>
      <p:sp>
        <p:nvSpPr>
          <p:cNvPr id="41" name="Google Shape;41;p9"/>
          <p:cNvSpPr txBox="1"/>
          <p:nvPr>
            <p:ph type="title"/>
          </p:nvPr>
        </p:nvSpPr>
        <p:spPr>
          <a:xfrm>
            <a:off x="653667" y="701800"/>
            <a:ext cx="74721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Clr>
                <a:schemeClr val="lt1"/>
              </a:buClr>
              <a:buSzPts val="6400"/>
              <a:buNone/>
              <a:defRPr sz="6400">
                <a:solidFill>
                  <a:schemeClr val="lt1"/>
                </a:solidFill>
              </a:defRPr>
            </a:lvl1pPr>
            <a:lvl2pPr lvl="1" algn="l">
              <a:lnSpc>
                <a:spcPct val="100000"/>
              </a:lnSpc>
              <a:spcBef>
                <a:spcPts val="0"/>
              </a:spcBef>
              <a:spcAft>
                <a:spcPts val="0"/>
              </a:spcAft>
              <a:buClr>
                <a:schemeClr val="lt1"/>
              </a:buClr>
              <a:buSzPts val="6400"/>
              <a:buNone/>
              <a:defRPr sz="6400">
                <a:solidFill>
                  <a:schemeClr val="lt1"/>
                </a:solidFill>
              </a:defRPr>
            </a:lvl2pPr>
            <a:lvl3pPr lvl="2" algn="l">
              <a:lnSpc>
                <a:spcPct val="100000"/>
              </a:lnSpc>
              <a:spcBef>
                <a:spcPts val="0"/>
              </a:spcBef>
              <a:spcAft>
                <a:spcPts val="0"/>
              </a:spcAft>
              <a:buClr>
                <a:schemeClr val="lt1"/>
              </a:buClr>
              <a:buSzPts val="6400"/>
              <a:buNone/>
              <a:defRPr sz="6400">
                <a:solidFill>
                  <a:schemeClr val="lt1"/>
                </a:solidFill>
              </a:defRPr>
            </a:lvl3pPr>
            <a:lvl4pPr lvl="3" algn="l">
              <a:lnSpc>
                <a:spcPct val="100000"/>
              </a:lnSpc>
              <a:spcBef>
                <a:spcPts val="0"/>
              </a:spcBef>
              <a:spcAft>
                <a:spcPts val="0"/>
              </a:spcAft>
              <a:buClr>
                <a:schemeClr val="lt1"/>
              </a:buClr>
              <a:buSzPts val="6400"/>
              <a:buNone/>
              <a:defRPr sz="6400">
                <a:solidFill>
                  <a:schemeClr val="lt1"/>
                </a:solidFill>
              </a:defRPr>
            </a:lvl4pPr>
            <a:lvl5pPr lvl="4" algn="l">
              <a:lnSpc>
                <a:spcPct val="100000"/>
              </a:lnSpc>
              <a:spcBef>
                <a:spcPts val="0"/>
              </a:spcBef>
              <a:spcAft>
                <a:spcPts val="0"/>
              </a:spcAft>
              <a:buClr>
                <a:schemeClr val="lt1"/>
              </a:buClr>
              <a:buSzPts val="6400"/>
              <a:buNone/>
              <a:defRPr sz="6400">
                <a:solidFill>
                  <a:schemeClr val="lt1"/>
                </a:solidFill>
              </a:defRPr>
            </a:lvl5pPr>
            <a:lvl6pPr lvl="5" algn="l">
              <a:lnSpc>
                <a:spcPct val="100000"/>
              </a:lnSpc>
              <a:spcBef>
                <a:spcPts val="0"/>
              </a:spcBef>
              <a:spcAft>
                <a:spcPts val="0"/>
              </a:spcAft>
              <a:buClr>
                <a:schemeClr val="lt1"/>
              </a:buClr>
              <a:buSzPts val="6400"/>
              <a:buNone/>
              <a:defRPr sz="6400">
                <a:solidFill>
                  <a:schemeClr val="lt1"/>
                </a:solidFill>
              </a:defRPr>
            </a:lvl6pPr>
            <a:lvl7pPr lvl="6" algn="l">
              <a:lnSpc>
                <a:spcPct val="100000"/>
              </a:lnSpc>
              <a:spcBef>
                <a:spcPts val="0"/>
              </a:spcBef>
              <a:spcAft>
                <a:spcPts val="0"/>
              </a:spcAft>
              <a:buClr>
                <a:schemeClr val="lt1"/>
              </a:buClr>
              <a:buSzPts val="6400"/>
              <a:buNone/>
              <a:defRPr sz="6400">
                <a:solidFill>
                  <a:schemeClr val="lt1"/>
                </a:solidFill>
              </a:defRPr>
            </a:lvl7pPr>
            <a:lvl8pPr lvl="7" algn="l">
              <a:lnSpc>
                <a:spcPct val="100000"/>
              </a:lnSpc>
              <a:spcBef>
                <a:spcPts val="0"/>
              </a:spcBef>
              <a:spcAft>
                <a:spcPts val="0"/>
              </a:spcAft>
              <a:buClr>
                <a:schemeClr val="lt1"/>
              </a:buClr>
              <a:buSzPts val="6400"/>
              <a:buNone/>
              <a:defRPr sz="6400">
                <a:solidFill>
                  <a:schemeClr val="lt1"/>
                </a:solidFill>
              </a:defRPr>
            </a:lvl8pPr>
            <a:lvl9pPr lvl="8" algn="l">
              <a:lnSpc>
                <a:spcPct val="100000"/>
              </a:lnSpc>
              <a:spcBef>
                <a:spcPts val="0"/>
              </a:spcBef>
              <a:spcAft>
                <a:spcPts val="0"/>
              </a:spcAft>
              <a:buClr>
                <a:schemeClr val="lt1"/>
              </a:buClr>
              <a:buSzPts val="6400"/>
              <a:buNone/>
              <a:defRPr sz="6400">
                <a:solidFill>
                  <a:schemeClr val="lt1"/>
                </a:solidFill>
              </a:defRPr>
            </a:lvl9pPr>
          </a:lstStyle>
          <a:p/>
        </p:txBody>
      </p:sp>
      <p:sp>
        <p:nvSpPr>
          <p:cNvPr id="42" name="Google Shape;42;p9"/>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3" name="Shape 43"/>
        <p:cNvGrpSpPr/>
        <p:nvPr/>
      </p:nvGrpSpPr>
      <p:grpSpPr>
        <a:xfrm>
          <a:off x="0" y="0"/>
          <a:ext cx="0" cy="0"/>
          <a:chOff x="0" y="0"/>
          <a:chExt cx="0" cy="0"/>
        </a:xfrm>
      </p:grpSpPr>
      <p:sp>
        <p:nvSpPr>
          <p:cNvPr id="44" name="Google Shape;44;p10"/>
          <p:cNvSpPr/>
          <p:nvPr/>
        </p:nvSpPr>
        <p:spPr>
          <a:xfrm>
            <a:off x="6182400" y="107600"/>
            <a:ext cx="5901900" cy="6642900"/>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5" name="Google Shape;45;p10"/>
          <p:cNvCxnSpPr/>
          <p:nvPr/>
        </p:nvCxnSpPr>
        <p:spPr>
          <a:xfrm>
            <a:off x="6706233" y="5994000"/>
            <a:ext cx="624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10"/>
          <p:cNvSpPr txBox="1"/>
          <p:nvPr>
            <p:ph type="title"/>
          </p:nvPr>
        </p:nvSpPr>
        <p:spPr>
          <a:xfrm>
            <a:off x="354000" y="1575600"/>
            <a:ext cx="5393700" cy="20448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p:txBody>
      </p:sp>
      <p:sp>
        <p:nvSpPr>
          <p:cNvPr id="47" name="Google Shape;47;p10"/>
          <p:cNvSpPr txBox="1"/>
          <p:nvPr>
            <p:ph idx="1" type="subTitle"/>
          </p:nvPr>
        </p:nvSpPr>
        <p:spPr>
          <a:xfrm>
            <a:off x="354000" y="3692001"/>
            <a:ext cx="5393700" cy="17940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8" name="Google Shape;48;p10"/>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Clr>
                <a:schemeClr val="lt1"/>
              </a:buClr>
              <a:buSzPts val="2400"/>
              <a:buChar char="●"/>
              <a:defRPr>
                <a:solidFill>
                  <a:schemeClr val="lt1"/>
                </a:solidFill>
              </a:defRPr>
            </a:lvl1pPr>
            <a:lvl2pPr indent="-349250" lvl="1" marL="914400" algn="l">
              <a:lnSpc>
                <a:spcPct val="115000"/>
              </a:lnSpc>
              <a:spcBef>
                <a:spcPts val="2100"/>
              </a:spcBef>
              <a:spcAft>
                <a:spcPts val="0"/>
              </a:spcAft>
              <a:buClr>
                <a:schemeClr val="lt1"/>
              </a:buClr>
              <a:buSzPts val="1900"/>
              <a:buChar char="○"/>
              <a:defRPr>
                <a:solidFill>
                  <a:schemeClr val="lt1"/>
                </a:solidFill>
              </a:defRPr>
            </a:lvl2pPr>
            <a:lvl3pPr indent="-349250" lvl="2" marL="1371600" algn="l">
              <a:lnSpc>
                <a:spcPct val="115000"/>
              </a:lnSpc>
              <a:spcBef>
                <a:spcPts val="2100"/>
              </a:spcBef>
              <a:spcAft>
                <a:spcPts val="0"/>
              </a:spcAft>
              <a:buClr>
                <a:schemeClr val="lt1"/>
              </a:buClr>
              <a:buSzPts val="1900"/>
              <a:buChar char="■"/>
              <a:defRPr>
                <a:solidFill>
                  <a:schemeClr val="lt1"/>
                </a:solidFill>
              </a:defRPr>
            </a:lvl3pPr>
            <a:lvl4pPr indent="-349250" lvl="3" marL="1828800" algn="l">
              <a:lnSpc>
                <a:spcPct val="115000"/>
              </a:lnSpc>
              <a:spcBef>
                <a:spcPts val="2100"/>
              </a:spcBef>
              <a:spcAft>
                <a:spcPts val="0"/>
              </a:spcAft>
              <a:buClr>
                <a:schemeClr val="lt1"/>
              </a:buClr>
              <a:buSzPts val="1900"/>
              <a:buChar char="●"/>
              <a:defRPr>
                <a:solidFill>
                  <a:schemeClr val="lt1"/>
                </a:solidFill>
              </a:defRPr>
            </a:lvl4pPr>
            <a:lvl5pPr indent="-349250" lvl="4" marL="2286000" algn="l">
              <a:lnSpc>
                <a:spcPct val="115000"/>
              </a:lnSpc>
              <a:spcBef>
                <a:spcPts val="2100"/>
              </a:spcBef>
              <a:spcAft>
                <a:spcPts val="0"/>
              </a:spcAft>
              <a:buClr>
                <a:schemeClr val="lt1"/>
              </a:buClr>
              <a:buSzPts val="1900"/>
              <a:buChar char="○"/>
              <a:defRPr>
                <a:solidFill>
                  <a:schemeClr val="lt1"/>
                </a:solidFill>
              </a:defRPr>
            </a:lvl5pPr>
            <a:lvl6pPr indent="-349250" lvl="5" marL="2743200" algn="l">
              <a:lnSpc>
                <a:spcPct val="115000"/>
              </a:lnSpc>
              <a:spcBef>
                <a:spcPts val="2100"/>
              </a:spcBef>
              <a:spcAft>
                <a:spcPts val="0"/>
              </a:spcAft>
              <a:buClr>
                <a:schemeClr val="lt1"/>
              </a:buClr>
              <a:buSzPts val="1900"/>
              <a:buChar char="■"/>
              <a:defRPr>
                <a:solidFill>
                  <a:schemeClr val="lt1"/>
                </a:solidFill>
              </a:defRPr>
            </a:lvl6pPr>
            <a:lvl7pPr indent="-349250" lvl="6" marL="3200400" algn="l">
              <a:lnSpc>
                <a:spcPct val="115000"/>
              </a:lnSpc>
              <a:spcBef>
                <a:spcPts val="2100"/>
              </a:spcBef>
              <a:spcAft>
                <a:spcPts val="0"/>
              </a:spcAft>
              <a:buClr>
                <a:schemeClr val="lt1"/>
              </a:buClr>
              <a:buSzPts val="1900"/>
              <a:buChar char="●"/>
              <a:defRPr>
                <a:solidFill>
                  <a:schemeClr val="lt1"/>
                </a:solidFill>
              </a:defRPr>
            </a:lvl7pPr>
            <a:lvl8pPr indent="-349250" lvl="7" marL="3657600" algn="l">
              <a:lnSpc>
                <a:spcPct val="115000"/>
              </a:lnSpc>
              <a:spcBef>
                <a:spcPts val="2100"/>
              </a:spcBef>
              <a:spcAft>
                <a:spcPts val="0"/>
              </a:spcAft>
              <a:buClr>
                <a:schemeClr val="lt1"/>
              </a:buClr>
              <a:buSzPts val="1900"/>
              <a:buChar char="○"/>
              <a:defRPr>
                <a:solidFill>
                  <a:schemeClr val="lt1"/>
                </a:solidFill>
              </a:defRPr>
            </a:lvl8pPr>
            <a:lvl9pPr indent="-349250" lvl="8" marL="4114800" algn="l">
              <a:lnSpc>
                <a:spcPct val="115000"/>
              </a:lnSpc>
              <a:spcBef>
                <a:spcPts val="2100"/>
              </a:spcBef>
              <a:spcAft>
                <a:spcPts val="2100"/>
              </a:spcAft>
              <a:buClr>
                <a:schemeClr val="lt1"/>
              </a:buClr>
              <a:buSzPts val="1900"/>
              <a:buChar char="■"/>
              <a:defRPr>
                <a:solidFill>
                  <a:schemeClr val="lt1"/>
                </a:solidFill>
              </a:defRPr>
            </a:lvl9pPr>
          </a:lstStyle>
          <a:p/>
        </p:txBody>
      </p:sp>
      <p:sp>
        <p:nvSpPr>
          <p:cNvPr id="49" name="Google Shape;49;p10"/>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8313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4000"/>
              <a:buFont typeface="Raleway"/>
              <a:buNone/>
              <a:defRPr b="1" i="0" sz="4000" u="none" cap="none" strike="noStrike">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lt2"/>
              </a:buClr>
              <a:buSzPts val="2400"/>
              <a:buFont typeface="Source Sans Pro"/>
              <a:buChar char="●"/>
              <a:defRPr b="0" i="0" sz="2400" u="none" cap="none" strike="noStrike">
                <a:solidFill>
                  <a:schemeClr val="lt2"/>
                </a:solidFill>
                <a:latin typeface="Source Sans Pro"/>
                <a:ea typeface="Source Sans Pro"/>
                <a:cs typeface="Source Sans Pro"/>
                <a:sym typeface="Source Sans Pro"/>
              </a:defRPr>
            </a:lvl1pPr>
            <a:lvl2pPr indent="-349250" lvl="1" marL="914400" marR="0" rtl="0" algn="l">
              <a:lnSpc>
                <a:spcPct val="115000"/>
              </a:lnSpc>
              <a:spcBef>
                <a:spcPts val="2100"/>
              </a:spcBef>
              <a:spcAft>
                <a:spcPts val="0"/>
              </a:spcAft>
              <a:buClr>
                <a:schemeClr val="lt2"/>
              </a:buClr>
              <a:buSzPts val="1900"/>
              <a:buFont typeface="Source Sans Pro"/>
              <a:buChar char="○"/>
              <a:defRPr b="0" i="0" sz="1900" u="none" cap="none" strike="noStrike">
                <a:solidFill>
                  <a:schemeClr val="lt2"/>
                </a:solidFill>
                <a:latin typeface="Source Sans Pro"/>
                <a:ea typeface="Source Sans Pro"/>
                <a:cs typeface="Source Sans Pro"/>
                <a:sym typeface="Source Sans Pro"/>
              </a:defRPr>
            </a:lvl2pPr>
            <a:lvl3pPr indent="-349250" lvl="2" marL="1371600" marR="0" rtl="0" algn="l">
              <a:lnSpc>
                <a:spcPct val="115000"/>
              </a:lnSpc>
              <a:spcBef>
                <a:spcPts val="2100"/>
              </a:spcBef>
              <a:spcAft>
                <a:spcPts val="0"/>
              </a:spcAft>
              <a:buClr>
                <a:schemeClr val="lt2"/>
              </a:buClr>
              <a:buSzPts val="1900"/>
              <a:buFont typeface="Source Sans Pro"/>
              <a:buChar char="■"/>
              <a:defRPr b="0" i="0" sz="1900" u="none" cap="none" strike="noStrike">
                <a:solidFill>
                  <a:schemeClr val="lt2"/>
                </a:solidFill>
                <a:latin typeface="Source Sans Pro"/>
                <a:ea typeface="Source Sans Pro"/>
                <a:cs typeface="Source Sans Pro"/>
                <a:sym typeface="Source Sans Pro"/>
              </a:defRPr>
            </a:lvl3pPr>
            <a:lvl4pPr indent="-349250" lvl="3" marL="1828800" marR="0" rtl="0" algn="l">
              <a:lnSpc>
                <a:spcPct val="115000"/>
              </a:lnSpc>
              <a:spcBef>
                <a:spcPts val="2100"/>
              </a:spcBef>
              <a:spcAft>
                <a:spcPts val="0"/>
              </a:spcAft>
              <a:buClr>
                <a:schemeClr val="lt2"/>
              </a:buClr>
              <a:buSzPts val="1900"/>
              <a:buFont typeface="Source Sans Pro"/>
              <a:buChar char="●"/>
              <a:defRPr b="0" i="0" sz="1900" u="none" cap="none" strike="noStrike">
                <a:solidFill>
                  <a:schemeClr val="lt2"/>
                </a:solidFill>
                <a:latin typeface="Source Sans Pro"/>
                <a:ea typeface="Source Sans Pro"/>
                <a:cs typeface="Source Sans Pro"/>
                <a:sym typeface="Source Sans Pro"/>
              </a:defRPr>
            </a:lvl4pPr>
            <a:lvl5pPr indent="-349250" lvl="4" marL="2286000" marR="0" rtl="0" algn="l">
              <a:lnSpc>
                <a:spcPct val="115000"/>
              </a:lnSpc>
              <a:spcBef>
                <a:spcPts val="2100"/>
              </a:spcBef>
              <a:spcAft>
                <a:spcPts val="0"/>
              </a:spcAft>
              <a:buClr>
                <a:schemeClr val="lt2"/>
              </a:buClr>
              <a:buSzPts val="1900"/>
              <a:buFont typeface="Source Sans Pro"/>
              <a:buChar char="○"/>
              <a:defRPr b="0" i="0" sz="1900" u="none" cap="none" strike="noStrike">
                <a:solidFill>
                  <a:schemeClr val="lt2"/>
                </a:solidFill>
                <a:latin typeface="Source Sans Pro"/>
                <a:ea typeface="Source Sans Pro"/>
                <a:cs typeface="Source Sans Pro"/>
                <a:sym typeface="Source Sans Pro"/>
              </a:defRPr>
            </a:lvl5pPr>
            <a:lvl6pPr indent="-349250" lvl="5" marL="2743200" marR="0" rtl="0" algn="l">
              <a:lnSpc>
                <a:spcPct val="115000"/>
              </a:lnSpc>
              <a:spcBef>
                <a:spcPts val="2100"/>
              </a:spcBef>
              <a:spcAft>
                <a:spcPts val="0"/>
              </a:spcAft>
              <a:buClr>
                <a:schemeClr val="lt2"/>
              </a:buClr>
              <a:buSzPts val="1900"/>
              <a:buFont typeface="Source Sans Pro"/>
              <a:buChar char="■"/>
              <a:defRPr b="0" i="0" sz="1900" u="none" cap="none" strike="noStrike">
                <a:solidFill>
                  <a:schemeClr val="lt2"/>
                </a:solidFill>
                <a:latin typeface="Source Sans Pro"/>
                <a:ea typeface="Source Sans Pro"/>
                <a:cs typeface="Source Sans Pro"/>
                <a:sym typeface="Source Sans Pro"/>
              </a:defRPr>
            </a:lvl6pPr>
            <a:lvl7pPr indent="-349250" lvl="6" marL="3200400" marR="0" rtl="0" algn="l">
              <a:lnSpc>
                <a:spcPct val="115000"/>
              </a:lnSpc>
              <a:spcBef>
                <a:spcPts val="2100"/>
              </a:spcBef>
              <a:spcAft>
                <a:spcPts val="0"/>
              </a:spcAft>
              <a:buClr>
                <a:schemeClr val="lt2"/>
              </a:buClr>
              <a:buSzPts val="1900"/>
              <a:buFont typeface="Source Sans Pro"/>
              <a:buChar char="●"/>
              <a:defRPr b="0" i="0" sz="1900" u="none" cap="none" strike="noStrike">
                <a:solidFill>
                  <a:schemeClr val="lt2"/>
                </a:solidFill>
                <a:latin typeface="Source Sans Pro"/>
                <a:ea typeface="Source Sans Pro"/>
                <a:cs typeface="Source Sans Pro"/>
                <a:sym typeface="Source Sans Pro"/>
              </a:defRPr>
            </a:lvl7pPr>
            <a:lvl8pPr indent="-349250" lvl="7" marL="3657600" marR="0" rtl="0" algn="l">
              <a:lnSpc>
                <a:spcPct val="115000"/>
              </a:lnSpc>
              <a:spcBef>
                <a:spcPts val="2100"/>
              </a:spcBef>
              <a:spcAft>
                <a:spcPts val="0"/>
              </a:spcAft>
              <a:buClr>
                <a:schemeClr val="lt2"/>
              </a:buClr>
              <a:buSzPts val="1900"/>
              <a:buFont typeface="Source Sans Pro"/>
              <a:buChar char="○"/>
              <a:defRPr b="0" i="0" sz="1900" u="none" cap="none" strike="noStrike">
                <a:solidFill>
                  <a:schemeClr val="lt2"/>
                </a:solidFill>
                <a:latin typeface="Source Sans Pro"/>
                <a:ea typeface="Source Sans Pro"/>
                <a:cs typeface="Source Sans Pro"/>
                <a:sym typeface="Source Sans Pro"/>
              </a:defRPr>
            </a:lvl8pPr>
            <a:lvl9pPr indent="-349250" lvl="8" marL="4114800" marR="0" rtl="0" algn="l">
              <a:lnSpc>
                <a:spcPct val="115000"/>
              </a:lnSpc>
              <a:spcBef>
                <a:spcPts val="2100"/>
              </a:spcBef>
              <a:spcAft>
                <a:spcPts val="2100"/>
              </a:spcAft>
              <a:buClr>
                <a:schemeClr val="lt2"/>
              </a:buClr>
              <a:buSzPts val="1900"/>
              <a:buFont typeface="Source Sans Pro"/>
              <a:buChar char="■"/>
              <a:defRPr b="0" i="0" sz="1900" u="none" cap="none" strike="noStrike">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11330666" y="6251679"/>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jpg"/><Relationship Id="rId5" Type="http://schemas.openxmlformats.org/officeDocument/2006/relationships/image" Target="../media/image16.png"/><Relationship Id="rId6" Type="http://schemas.openxmlformats.org/officeDocument/2006/relationships/image" Target="../media/image3.png"/><Relationship Id="rId7"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drive.google.com/file/d/1booCja6gJ2VpGQbnLYB2-O046qpahKSV/view" TargetMode="Externa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drive.google.com/file/d/19BK7dqAeAVDGOi6qDfXEls6TGYy2dHoI/view" TargetMode="Externa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drive.google.com/file/d/1h_8iYiGWdDsq7O1vCP1X4CfzuFPjEAlo/view" TargetMode="Externa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6.jpg"/><Relationship Id="rId5"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drive.google.com/file/d/1BTQEDmcvWFUGHdXBjOeOnLZd9JbL7ZC_/view" TargetMode="Externa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drive.google.com/file/d/1yxMdII67cj4o9lc5h2UDOygl8pZmHO85/view" TargetMode="Externa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drive.google.com/file/d/1wGkDu2sdDYltfI-fL_JE_q-1j-cpOsZC/view" TargetMode="Externa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drive.google.com/file/d/1PA7HO-toVLL-hrbXTPZ7rxTBlNkPsndQ/view"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5.jpg"/><Relationship Id="rId5" Type="http://schemas.openxmlformats.org/officeDocument/2006/relationships/image" Target="../media/image1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ctrTitle"/>
          </p:nvPr>
        </p:nvSpPr>
        <p:spPr>
          <a:xfrm>
            <a:off x="647833" y="352633"/>
            <a:ext cx="10911600" cy="1964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800"/>
              <a:buFont typeface="Twentieth Century"/>
              <a:buNone/>
            </a:pPr>
            <a:r>
              <a:rPr lang="en-US"/>
              <a:t>Sir Stanley’s Well </a:t>
            </a:r>
            <a:endParaRPr/>
          </a:p>
          <a:p>
            <a:pPr indent="0" lvl="0" marL="0" rtl="0" algn="l">
              <a:lnSpc>
                <a:spcPct val="90000"/>
              </a:lnSpc>
              <a:spcBef>
                <a:spcPts val="0"/>
              </a:spcBef>
              <a:spcAft>
                <a:spcPts val="0"/>
              </a:spcAft>
              <a:buClr>
                <a:schemeClr val="lt1"/>
              </a:buClr>
              <a:buSzPts val="4800"/>
              <a:buFont typeface="Twentieth Century"/>
              <a:buNone/>
            </a:pPr>
            <a:r>
              <a:rPr lang="en-US"/>
              <a:t>Rounded Adventure</a:t>
            </a:r>
            <a:endParaRPr/>
          </a:p>
        </p:txBody>
      </p:sp>
      <p:sp>
        <p:nvSpPr>
          <p:cNvPr id="65" name="Google Shape;65;p14"/>
          <p:cNvSpPr txBox="1"/>
          <p:nvPr>
            <p:ph idx="1" type="subTitle"/>
          </p:nvPr>
        </p:nvSpPr>
        <p:spPr>
          <a:xfrm>
            <a:off x="647833" y="2317433"/>
            <a:ext cx="10911600" cy="11481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lt2"/>
              </a:buClr>
              <a:buSzPts val="2500"/>
              <a:buNone/>
            </a:pPr>
            <a:r>
              <a:rPr lang="en-US"/>
              <a:t>SENIOR DESIGN AY 2019-20</a:t>
            </a:r>
            <a:endParaRPr/>
          </a:p>
        </p:txBody>
      </p:sp>
      <p:pic>
        <p:nvPicPr>
          <p:cNvPr id="66" name="Google Shape;66;p14"/>
          <p:cNvPicPr preferRelativeResize="0"/>
          <p:nvPr/>
        </p:nvPicPr>
        <p:blipFill rotWithShape="1">
          <a:blip r:embed="rId3">
            <a:alphaModFix/>
          </a:blip>
          <a:srcRect b="0" l="0" r="0" t="0"/>
          <a:stretch/>
        </p:blipFill>
        <p:spPr>
          <a:xfrm>
            <a:off x="8714950" y="4107275"/>
            <a:ext cx="2675524" cy="2041176"/>
          </a:xfrm>
          <a:prstGeom prst="rect">
            <a:avLst/>
          </a:prstGeom>
          <a:noFill/>
          <a:ln>
            <a:noFill/>
          </a:ln>
        </p:spPr>
      </p:pic>
      <p:pic>
        <p:nvPicPr>
          <p:cNvPr id="67" name="Google Shape;67;p14"/>
          <p:cNvPicPr preferRelativeResize="0"/>
          <p:nvPr/>
        </p:nvPicPr>
        <p:blipFill rotWithShape="1">
          <a:blip r:embed="rId4">
            <a:alphaModFix/>
          </a:blip>
          <a:srcRect b="0" l="0" r="0" t="0"/>
          <a:stretch/>
        </p:blipFill>
        <p:spPr>
          <a:xfrm>
            <a:off x="8789775" y="352621"/>
            <a:ext cx="2525882" cy="30876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23"/>
          <p:cNvPicPr preferRelativeResize="0"/>
          <p:nvPr/>
        </p:nvPicPr>
        <p:blipFill rotWithShape="1">
          <a:blip r:embed="rId3">
            <a:alphaModFix/>
          </a:blip>
          <a:srcRect b="0" l="0" r="0" t="0"/>
          <a:stretch/>
        </p:blipFill>
        <p:spPr>
          <a:xfrm>
            <a:off x="3246550" y="3552850"/>
            <a:ext cx="1694050" cy="1694050"/>
          </a:xfrm>
          <a:prstGeom prst="rect">
            <a:avLst/>
          </a:prstGeom>
          <a:noFill/>
          <a:ln>
            <a:noFill/>
          </a:ln>
        </p:spPr>
      </p:pic>
      <p:sp>
        <p:nvSpPr>
          <p:cNvPr id="138" name="Google Shape;138;p23"/>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Our Solution: Technologies</a:t>
            </a:r>
            <a:endParaRPr/>
          </a:p>
        </p:txBody>
      </p:sp>
      <p:sp>
        <p:nvSpPr>
          <p:cNvPr id="139" name="Google Shape;139;p23"/>
          <p:cNvSpPr txBox="1"/>
          <p:nvPr>
            <p:ph idx="1" type="body"/>
          </p:nvPr>
        </p:nvSpPr>
        <p:spPr>
          <a:xfrm>
            <a:off x="559012" y="1841037"/>
            <a:ext cx="9906000" cy="3541800"/>
          </a:xfrm>
          <a:prstGeom prst="rect">
            <a:avLst/>
          </a:prstGeom>
          <a:noFill/>
          <a:ln>
            <a:noFill/>
          </a:ln>
        </p:spPr>
        <p:txBody>
          <a:bodyPr anchorCtr="0" anchor="t" bIns="45700" lIns="91425" spcFirstLastPara="1" rIns="91425" wrap="square" tIns="45700">
            <a:noAutofit/>
          </a:bodyPr>
          <a:lstStyle/>
          <a:p>
            <a:pPr indent="-371475" lvl="0" marL="457200" rtl="0" algn="l">
              <a:lnSpc>
                <a:spcPct val="120000"/>
              </a:lnSpc>
              <a:spcBef>
                <a:spcPts val="1000"/>
              </a:spcBef>
              <a:spcAft>
                <a:spcPts val="0"/>
              </a:spcAft>
              <a:buClr>
                <a:srgbClr val="434343"/>
              </a:buClr>
              <a:buSzPts val="2250"/>
              <a:buChar char="•"/>
            </a:pPr>
            <a:r>
              <a:rPr lang="en-US">
                <a:solidFill>
                  <a:srgbClr val="434343"/>
                </a:solidFill>
              </a:rPr>
              <a:t>GODOT - Free, open source, game engine</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It can produce applications that can run on both iOS and Android</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GDScript - Godots built in language (similar to Python)</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JSON</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GIT</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Monday.com</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Slack</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Zoom</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Procreate for the iPad</a:t>
            </a:r>
            <a:endParaRPr>
              <a:solidFill>
                <a:srgbClr val="434343"/>
              </a:solidFill>
            </a:endParaRPr>
          </a:p>
          <a:p>
            <a:pPr indent="0" lvl="0" marL="457200" rtl="0" algn="l">
              <a:lnSpc>
                <a:spcPct val="120000"/>
              </a:lnSpc>
              <a:spcBef>
                <a:spcPts val="0"/>
              </a:spcBef>
              <a:spcAft>
                <a:spcPts val="0"/>
              </a:spcAft>
              <a:buSzPts val="2250"/>
              <a:buNone/>
            </a:pPr>
            <a:r>
              <a:t/>
            </a:r>
            <a:endParaRPr>
              <a:solidFill>
                <a:srgbClr val="434343"/>
              </a:solidFill>
            </a:endParaRPr>
          </a:p>
        </p:txBody>
      </p:sp>
      <p:pic>
        <p:nvPicPr>
          <p:cNvPr id="140" name="Google Shape;140;p23"/>
          <p:cNvPicPr preferRelativeResize="0"/>
          <p:nvPr/>
        </p:nvPicPr>
        <p:blipFill rotWithShape="1">
          <a:blip r:embed="rId4">
            <a:alphaModFix/>
          </a:blip>
          <a:srcRect b="0" l="0" r="0" t="0"/>
          <a:stretch/>
        </p:blipFill>
        <p:spPr>
          <a:xfrm>
            <a:off x="9509826" y="1841025"/>
            <a:ext cx="2066398" cy="1478700"/>
          </a:xfrm>
          <a:prstGeom prst="rect">
            <a:avLst/>
          </a:prstGeom>
          <a:noFill/>
          <a:ln>
            <a:noFill/>
          </a:ln>
        </p:spPr>
      </p:pic>
      <p:pic>
        <p:nvPicPr>
          <p:cNvPr id="141" name="Google Shape;141;p23"/>
          <p:cNvPicPr preferRelativeResize="0"/>
          <p:nvPr/>
        </p:nvPicPr>
        <p:blipFill rotWithShape="1">
          <a:blip r:embed="rId5">
            <a:alphaModFix/>
          </a:blip>
          <a:srcRect b="0" l="0" r="0" t="0"/>
          <a:stretch/>
        </p:blipFill>
        <p:spPr>
          <a:xfrm>
            <a:off x="7415425" y="5731602"/>
            <a:ext cx="4113775" cy="755100"/>
          </a:xfrm>
          <a:prstGeom prst="rect">
            <a:avLst/>
          </a:prstGeom>
          <a:noFill/>
          <a:ln>
            <a:noFill/>
          </a:ln>
        </p:spPr>
      </p:pic>
      <p:pic>
        <p:nvPicPr>
          <p:cNvPr id="142" name="Google Shape;142;p23"/>
          <p:cNvPicPr preferRelativeResize="0"/>
          <p:nvPr/>
        </p:nvPicPr>
        <p:blipFill rotWithShape="1">
          <a:blip r:embed="rId6">
            <a:alphaModFix/>
          </a:blip>
          <a:srcRect b="0" l="0" r="0" t="0"/>
          <a:stretch/>
        </p:blipFill>
        <p:spPr>
          <a:xfrm>
            <a:off x="5153225" y="5246900"/>
            <a:ext cx="1478700" cy="1478700"/>
          </a:xfrm>
          <a:prstGeom prst="rect">
            <a:avLst/>
          </a:prstGeom>
          <a:noFill/>
          <a:ln>
            <a:noFill/>
          </a:ln>
        </p:spPr>
      </p:pic>
      <p:pic>
        <p:nvPicPr>
          <p:cNvPr id="143" name="Google Shape;143;p23"/>
          <p:cNvPicPr preferRelativeResize="0"/>
          <p:nvPr/>
        </p:nvPicPr>
        <p:blipFill rotWithShape="1">
          <a:blip r:embed="rId7">
            <a:alphaModFix/>
          </a:blip>
          <a:srcRect b="0" l="0" r="0" t="0"/>
          <a:stretch/>
        </p:blipFill>
        <p:spPr>
          <a:xfrm>
            <a:off x="7143188" y="3474250"/>
            <a:ext cx="4433037" cy="3383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Title Screen: Play</a:t>
            </a:r>
            <a:endParaRPr/>
          </a:p>
        </p:txBody>
      </p:sp>
      <p:pic>
        <p:nvPicPr>
          <p:cNvPr id="149" name="Google Shape;149;p24"/>
          <p:cNvPicPr preferRelativeResize="0"/>
          <p:nvPr/>
        </p:nvPicPr>
        <p:blipFill rotWithShape="1">
          <a:blip r:embed="rId3">
            <a:alphaModFix/>
          </a:blip>
          <a:srcRect b="0" l="39" r="38" t="0"/>
          <a:stretch/>
        </p:blipFill>
        <p:spPr>
          <a:xfrm>
            <a:off x="1907625" y="1772250"/>
            <a:ext cx="8023850" cy="4723575"/>
          </a:xfrm>
          <a:prstGeom prst="rect">
            <a:avLst/>
          </a:prstGeom>
          <a:noFill/>
          <a:ln>
            <a:noFill/>
          </a:ln>
        </p:spPr>
      </p:pic>
      <p:sp>
        <p:nvSpPr>
          <p:cNvPr id="150" name="Google Shape;150;p24"/>
          <p:cNvSpPr/>
          <p:nvPr/>
        </p:nvSpPr>
        <p:spPr>
          <a:xfrm>
            <a:off x="4676200" y="2955800"/>
            <a:ext cx="2486700" cy="1059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Play/Map Screen</a:t>
            </a:r>
            <a:endParaRPr/>
          </a:p>
        </p:txBody>
      </p:sp>
      <p:sp>
        <p:nvSpPr>
          <p:cNvPr id="156" name="Google Shape;156;p25"/>
          <p:cNvSpPr txBox="1"/>
          <p:nvPr>
            <p:ph idx="1" type="body"/>
          </p:nvPr>
        </p:nvSpPr>
        <p:spPr>
          <a:xfrm>
            <a:off x="1141437" y="1658112"/>
            <a:ext cx="9906000" cy="3541800"/>
          </a:xfrm>
          <a:prstGeom prst="rect">
            <a:avLst/>
          </a:prstGeom>
          <a:noFill/>
          <a:ln>
            <a:noFill/>
          </a:ln>
        </p:spPr>
        <p:txBody>
          <a:bodyPr anchorCtr="0" anchor="t" bIns="45700" lIns="91425" spcFirstLastPara="1" rIns="91425" wrap="square" tIns="45700">
            <a:noAutofit/>
          </a:bodyPr>
          <a:lstStyle/>
          <a:p>
            <a:pPr indent="-371475" lvl="0" marL="457200" rtl="0" algn="l">
              <a:lnSpc>
                <a:spcPct val="120000"/>
              </a:lnSpc>
              <a:spcBef>
                <a:spcPts val="1000"/>
              </a:spcBef>
              <a:spcAft>
                <a:spcPts val="0"/>
              </a:spcAft>
              <a:buClr>
                <a:srgbClr val="000000"/>
              </a:buClr>
              <a:buSzPts val="2250"/>
              <a:buChar char="•"/>
            </a:pPr>
            <a:r>
              <a:rPr lang="en-US">
                <a:solidFill>
                  <a:srgbClr val="000000"/>
                </a:solidFill>
              </a:rPr>
              <a:t>Two seasons</a:t>
            </a:r>
            <a:endParaRPr>
              <a:solidFill>
                <a:srgbClr val="000000"/>
              </a:solidFill>
            </a:endParaRPr>
          </a:p>
          <a:p>
            <a:pPr indent="-371475" lvl="1" marL="914400" rtl="0" algn="l">
              <a:lnSpc>
                <a:spcPct val="120000"/>
              </a:lnSpc>
              <a:spcBef>
                <a:spcPts val="0"/>
              </a:spcBef>
              <a:spcAft>
                <a:spcPts val="0"/>
              </a:spcAft>
              <a:buClr>
                <a:srgbClr val="000000"/>
              </a:buClr>
              <a:buSzPts val="2250"/>
              <a:buChar char="•"/>
            </a:pPr>
            <a:r>
              <a:rPr lang="en-US">
                <a:solidFill>
                  <a:srgbClr val="000000"/>
                </a:solidFill>
              </a:rPr>
              <a:t>First Season(Winter) easy difficulty</a:t>
            </a:r>
            <a:endParaRPr>
              <a:solidFill>
                <a:srgbClr val="000000"/>
              </a:solidFill>
            </a:endParaRPr>
          </a:p>
          <a:p>
            <a:pPr indent="-371475" lvl="1" marL="914400" rtl="0" algn="l">
              <a:lnSpc>
                <a:spcPct val="120000"/>
              </a:lnSpc>
              <a:spcBef>
                <a:spcPts val="0"/>
              </a:spcBef>
              <a:spcAft>
                <a:spcPts val="0"/>
              </a:spcAft>
              <a:buClr>
                <a:srgbClr val="000000"/>
              </a:buClr>
              <a:buSzPts val="2250"/>
              <a:buChar char="•"/>
            </a:pPr>
            <a:r>
              <a:rPr lang="en-US">
                <a:solidFill>
                  <a:srgbClr val="000000"/>
                </a:solidFill>
              </a:rPr>
              <a:t>Second Season(Spring) harder difficulty</a:t>
            </a:r>
            <a:endParaRPr>
              <a:solidFill>
                <a:srgbClr val="000000"/>
              </a:solidFill>
            </a:endParaRPr>
          </a:p>
          <a:p>
            <a:pPr indent="-371475" lvl="0" marL="457200" rtl="0" algn="l">
              <a:lnSpc>
                <a:spcPct val="120000"/>
              </a:lnSpc>
              <a:spcBef>
                <a:spcPts val="0"/>
              </a:spcBef>
              <a:spcAft>
                <a:spcPts val="0"/>
              </a:spcAft>
              <a:buClr>
                <a:srgbClr val="000000"/>
              </a:buClr>
              <a:buSzPts val="2250"/>
              <a:buChar char="•"/>
            </a:pPr>
            <a:r>
              <a:rPr lang="en-US">
                <a:solidFill>
                  <a:srgbClr val="000000"/>
                </a:solidFill>
              </a:rPr>
              <a:t>Minigames located on map screen</a:t>
            </a:r>
            <a:endParaRPr>
              <a:solidFill>
                <a:srgbClr val="000000"/>
              </a:solidFill>
            </a:endParaRPr>
          </a:p>
          <a:p>
            <a:pPr indent="-371475" lvl="0" marL="457200" rtl="0" algn="l">
              <a:lnSpc>
                <a:spcPct val="120000"/>
              </a:lnSpc>
              <a:spcBef>
                <a:spcPts val="0"/>
              </a:spcBef>
              <a:spcAft>
                <a:spcPts val="0"/>
              </a:spcAft>
              <a:buClr>
                <a:srgbClr val="000000"/>
              </a:buClr>
              <a:buSzPts val="2250"/>
              <a:buChar char="•"/>
            </a:pPr>
            <a:r>
              <a:rPr lang="en-US">
                <a:solidFill>
                  <a:srgbClr val="000000"/>
                </a:solidFill>
              </a:rPr>
              <a:t>Various locations</a:t>
            </a:r>
            <a:endParaRPr>
              <a:solidFill>
                <a:srgbClr val="000000"/>
              </a:solidFill>
            </a:endParaRPr>
          </a:p>
          <a:p>
            <a:pPr indent="-371475" lvl="1" marL="914400" rtl="0" algn="l">
              <a:lnSpc>
                <a:spcPct val="120000"/>
              </a:lnSpc>
              <a:spcBef>
                <a:spcPts val="0"/>
              </a:spcBef>
              <a:spcAft>
                <a:spcPts val="0"/>
              </a:spcAft>
              <a:buClr>
                <a:srgbClr val="000000"/>
              </a:buClr>
              <a:buSzPts val="2250"/>
              <a:buChar char="•"/>
            </a:pPr>
            <a:r>
              <a:rPr lang="en-US">
                <a:solidFill>
                  <a:srgbClr val="000000"/>
                </a:solidFill>
              </a:rPr>
              <a:t>Soccer field</a:t>
            </a:r>
            <a:endParaRPr>
              <a:solidFill>
                <a:srgbClr val="000000"/>
              </a:solidFill>
            </a:endParaRPr>
          </a:p>
          <a:p>
            <a:pPr indent="-371475" lvl="1" marL="914400" rtl="0" algn="l">
              <a:lnSpc>
                <a:spcPct val="120000"/>
              </a:lnSpc>
              <a:spcBef>
                <a:spcPts val="0"/>
              </a:spcBef>
              <a:spcAft>
                <a:spcPts val="0"/>
              </a:spcAft>
              <a:buClr>
                <a:srgbClr val="000000"/>
              </a:buClr>
              <a:buSzPts val="2250"/>
              <a:buChar char="•"/>
            </a:pPr>
            <a:r>
              <a:rPr lang="en-US">
                <a:solidFill>
                  <a:srgbClr val="000000"/>
                </a:solidFill>
              </a:rPr>
              <a:t>Food market</a:t>
            </a:r>
            <a:endParaRPr>
              <a:solidFill>
                <a:srgbClr val="000000"/>
              </a:solidFill>
            </a:endParaRPr>
          </a:p>
          <a:p>
            <a:pPr indent="-371475" lvl="1" marL="914400" rtl="0" algn="l">
              <a:lnSpc>
                <a:spcPct val="120000"/>
              </a:lnSpc>
              <a:spcBef>
                <a:spcPts val="0"/>
              </a:spcBef>
              <a:spcAft>
                <a:spcPts val="0"/>
              </a:spcAft>
              <a:buClr>
                <a:srgbClr val="000000"/>
              </a:buClr>
              <a:buSzPts val="2250"/>
              <a:buChar char="•"/>
            </a:pPr>
            <a:r>
              <a:rPr lang="en-US">
                <a:solidFill>
                  <a:srgbClr val="000000"/>
                </a:solidFill>
              </a:rPr>
              <a:t>Recreation center</a:t>
            </a:r>
            <a:endParaRPr>
              <a:solidFill>
                <a:srgbClr val="000000"/>
              </a:solidFill>
            </a:endParaRPr>
          </a:p>
        </p:txBody>
      </p:sp>
      <p:pic>
        <p:nvPicPr>
          <p:cNvPr id="157" name="Google Shape;157;p25"/>
          <p:cNvPicPr preferRelativeResize="0"/>
          <p:nvPr/>
        </p:nvPicPr>
        <p:blipFill rotWithShape="1">
          <a:blip r:embed="rId3">
            <a:alphaModFix/>
          </a:blip>
          <a:srcRect b="0" l="0" r="0" t="0"/>
          <a:stretch/>
        </p:blipFill>
        <p:spPr>
          <a:xfrm>
            <a:off x="7671325" y="2456800"/>
            <a:ext cx="3012550" cy="1771924"/>
          </a:xfrm>
          <a:prstGeom prst="rect">
            <a:avLst/>
          </a:prstGeom>
          <a:noFill/>
          <a:ln>
            <a:noFill/>
          </a:ln>
        </p:spPr>
      </p:pic>
      <p:pic>
        <p:nvPicPr>
          <p:cNvPr id="158" name="Google Shape;158;p25"/>
          <p:cNvPicPr preferRelativeResize="0"/>
          <p:nvPr/>
        </p:nvPicPr>
        <p:blipFill rotWithShape="1">
          <a:blip r:embed="rId4">
            <a:alphaModFix/>
          </a:blip>
          <a:srcRect b="0" l="0" r="0" t="0"/>
          <a:stretch/>
        </p:blipFill>
        <p:spPr>
          <a:xfrm>
            <a:off x="7661300" y="4404000"/>
            <a:ext cx="3032613" cy="1760275"/>
          </a:xfrm>
          <a:prstGeom prst="rect">
            <a:avLst/>
          </a:prstGeom>
          <a:noFill/>
          <a:ln>
            <a:noFill/>
          </a:ln>
        </p:spPr>
      </p:pic>
      <p:sp>
        <p:nvSpPr>
          <p:cNvPr id="159" name="Google Shape;159;p25"/>
          <p:cNvSpPr/>
          <p:nvPr/>
        </p:nvSpPr>
        <p:spPr>
          <a:xfrm>
            <a:off x="7469500" y="3000913"/>
            <a:ext cx="531900" cy="213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Our Minigames</a:t>
            </a:r>
            <a:endParaRPr/>
          </a:p>
        </p:txBody>
      </p:sp>
      <p:sp>
        <p:nvSpPr>
          <p:cNvPr id="165" name="Google Shape;165;p26"/>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371475" lvl="0" marL="457200" rtl="0" algn="l">
              <a:lnSpc>
                <a:spcPct val="120000"/>
              </a:lnSpc>
              <a:spcBef>
                <a:spcPts val="1000"/>
              </a:spcBef>
              <a:spcAft>
                <a:spcPts val="0"/>
              </a:spcAft>
              <a:buClr>
                <a:srgbClr val="434343"/>
              </a:buClr>
              <a:buSzPts val="2250"/>
              <a:buAutoNum type="arabicPeriod"/>
            </a:pPr>
            <a:r>
              <a:rPr lang="en-US">
                <a:solidFill>
                  <a:srgbClr val="434343"/>
                </a:solidFill>
              </a:rPr>
              <a:t>Stan’s Snacks - A game about fruits vs. vegetables and macronutrients</a:t>
            </a:r>
            <a:endParaRPr>
              <a:solidFill>
                <a:srgbClr val="434343"/>
              </a:solidFill>
            </a:endParaRPr>
          </a:p>
          <a:p>
            <a:pPr indent="-371475" lvl="0" marL="457200" rtl="0" algn="l">
              <a:lnSpc>
                <a:spcPct val="120000"/>
              </a:lnSpc>
              <a:spcBef>
                <a:spcPts val="0"/>
              </a:spcBef>
              <a:spcAft>
                <a:spcPts val="0"/>
              </a:spcAft>
              <a:buClr>
                <a:srgbClr val="434343"/>
              </a:buClr>
              <a:buSzPts val="2250"/>
              <a:buAutoNum type="arabicPeriod"/>
            </a:pPr>
            <a:r>
              <a:rPr lang="en-US">
                <a:solidFill>
                  <a:srgbClr val="434343"/>
                </a:solidFill>
              </a:rPr>
              <a:t>Falling Food - A game about eating balanced meals</a:t>
            </a:r>
            <a:endParaRPr>
              <a:solidFill>
                <a:srgbClr val="434343"/>
              </a:solidFill>
            </a:endParaRPr>
          </a:p>
          <a:p>
            <a:pPr indent="-371475" lvl="0" marL="457200" rtl="0" algn="l">
              <a:lnSpc>
                <a:spcPct val="120000"/>
              </a:lnSpc>
              <a:spcBef>
                <a:spcPts val="0"/>
              </a:spcBef>
              <a:spcAft>
                <a:spcPts val="0"/>
              </a:spcAft>
              <a:buClr>
                <a:srgbClr val="434343"/>
              </a:buClr>
              <a:buSzPts val="2250"/>
              <a:buAutoNum type="arabicPeriod"/>
            </a:pPr>
            <a:r>
              <a:rPr lang="en-US">
                <a:solidFill>
                  <a:srgbClr val="434343"/>
                </a:solidFill>
              </a:rPr>
              <a:t>Goalie Shootout - A game about physical activity</a:t>
            </a:r>
            <a:endParaRPr>
              <a:solidFill>
                <a:srgbClr val="434343"/>
              </a:solidFill>
            </a:endParaRPr>
          </a:p>
          <a:p>
            <a:pPr indent="-371475" lvl="0" marL="457200" rtl="0" algn="l">
              <a:lnSpc>
                <a:spcPct val="120000"/>
              </a:lnSpc>
              <a:spcBef>
                <a:spcPts val="0"/>
              </a:spcBef>
              <a:spcAft>
                <a:spcPts val="0"/>
              </a:spcAft>
              <a:buClr>
                <a:srgbClr val="434343"/>
              </a:buClr>
              <a:buSzPts val="2250"/>
              <a:buAutoNum type="arabicPeriod"/>
            </a:pPr>
            <a:r>
              <a:rPr lang="en-US">
                <a:solidFill>
                  <a:srgbClr val="434343"/>
                </a:solidFill>
              </a:rPr>
              <a:t>Goalie Defender - Another game about physical activity</a:t>
            </a:r>
            <a:endParaRPr>
              <a:solidFill>
                <a:srgbClr val="434343"/>
              </a:solidFill>
            </a:endParaRPr>
          </a:p>
          <a:p>
            <a:pPr indent="-371475" lvl="0" marL="457200" rtl="0" algn="l">
              <a:lnSpc>
                <a:spcPct val="120000"/>
              </a:lnSpc>
              <a:spcBef>
                <a:spcPts val="0"/>
              </a:spcBef>
              <a:spcAft>
                <a:spcPts val="0"/>
              </a:spcAft>
              <a:buClr>
                <a:srgbClr val="434343"/>
              </a:buClr>
              <a:buSzPts val="2250"/>
              <a:buAutoNum type="arabicPeriod"/>
            </a:pPr>
            <a:r>
              <a:rPr lang="en-US">
                <a:solidFill>
                  <a:srgbClr val="434343"/>
                </a:solidFill>
              </a:rPr>
              <a:t>Color Categories - A game about vitamins, and the importance of eating a variety of colorful vegetables and fruits</a:t>
            </a:r>
            <a:endParaRPr>
              <a:solidFill>
                <a:srgbClr val="434343"/>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Stan’s Snacks</a:t>
            </a:r>
            <a:endParaRPr/>
          </a:p>
        </p:txBody>
      </p:sp>
      <p:sp>
        <p:nvSpPr>
          <p:cNvPr id="171" name="Google Shape;171;p27"/>
          <p:cNvSpPr txBox="1"/>
          <p:nvPr>
            <p:ph idx="1" type="body"/>
          </p:nvPr>
        </p:nvSpPr>
        <p:spPr>
          <a:xfrm>
            <a:off x="1141437" y="1538862"/>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SzPts val="2250"/>
              <a:buNone/>
            </a:pPr>
            <a:r>
              <a:rPr lang="en-US">
                <a:solidFill>
                  <a:srgbClr val="434343"/>
                </a:solidFill>
              </a:rPr>
              <a:t>Stan’s snacks is one of the 5 base minigames, it has two level difficulties</a:t>
            </a:r>
            <a:endParaRPr>
              <a:solidFill>
                <a:srgbClr val="434343"/>
              </a:solidFill>
            </a:endParaRPr>
          </a:p>
          <a:p>
            <a:pPr indent="-371475" lvl="0" marL="457200" rtl="0" algn="l">
              <a:lnSpc>
                <a:spcPct val="120000"/>
              </a:lnSpc>
              <a:spcBef>
                <a:spcPts val="1000"/>
              </a:spcBef>
              <a:spcAft>
                <a:spcPts val="0"/>
              </a:spcAft>
              <a:buClr>
                <a:srgbClr val="434343"/>
              </a:buClr>
              <a:buSzPts val="2250"/>
              <a:buChar char="●"/>
            </a:pPr>
            <a:r>
              <a:rPr b="1" lang="en-US">
                <a:solidFill>
                  <a:srgbClr val="434343"/>
                </a:solidFill>
              </a:rPr>
              <a:t>Goal</a:t>
            </a:r>
            <a:r>
              <a:rPr lang="en-US">
                <a:solidFill>
                  <a:srgbClr val="434343"/>
                </a:solidFill>
              </a:rPr>
              <a:t> - educate players on the categories and properties of various foods</a:t>
            </a:r>
            <a:endParaRPr>
              <a:solidFill>
                <a:srgbClr val="434343"/>
              </a:solidFill>
            </a:endParaRPr>
          </a:p>
          <a:p>
            <a:pPr indent="-371475" lvl="0" marL="457200" rtl="0" algn="l">
              <a:lnSpc>
                <a:spcPct val="120000"/>
              </a:lnSpc>
              <a:spcBef>
                <a:spcPts val="1000"/>
              </a:spcBef>
              <a:spcAft>
                <a:spcPts val="0"/>
              </a:spcAft>
              <a:buClr>
                <a:srgbClr val="434343"/>
              </a:buClr>
              <a:buSzPts val="2250"/>
              <a:buChar char="●"/>
            </a:pPr>
            <a:r>
              <a:rPr b="1" lang="en-US">
                <a:solidFill>
                  <a:srgbClr val="434343"/>
                </a:solidFill>
              </a:rPr>
              <a:t>Level 1 </a:t>
            </a:r>
            <a:r>
              <a:rPr lang="en-US">
                <a:solidFill>
                  <a:srgbClr val="434343"/>
                </a:solidFill>
              </a:rPr>
              <a:t>- select whether the displayed food is either a fruit or vegetable</a:t>
            </a:r>
            <a:endParaRPr>
              <a:solidFill>
                <a:srgbClr val="434343"/>
              </a:solidFill>
            </a:endParaRPr>
          </a:p>
          <a:p>
            <a:pPr indent="-371475" lvl="0" marL="457200" rtl="0" algn="l">
              <a:lnSpc>
                <a:spcPct val="120000"/>
              </a:lnSpc>
              <a:spcBef>
                <a:spcPts val="1000"/>
              </a:spcBef>
              <a:spcAft>
                <a:spcPts val="0"/>
              </a:spcAft>
              <a:buClr>
                <a:srgbClr val="434343"/>
              </a:buClr>
              <a:buSzPts val="2250"/>
              <a:buChar char="●"/>
            </a:pPr>
            <a:r>
              <a:rPr b="1" lang="en-US">
                <a:solidFill>
                  <a:srgbClr val="434343"/>
                </a:solidFill>
              </a:rPr>
              <a:t>Level 2</a:t>
            </a:r>
            <a:r>
              <a:rPr lang="en-US">
                <a:solidFill>
                  <a:srgbClr val="434343"/>
                </a:solidFill>
              </a:rPr>
              <a:t> - select which macronutrient is highest in the displayed food.</a:t>
            </a:r>
            <a:endParaRPr>
              <a:solidFill>
                <a:srgbClr val="434343"/>
              </a:solidFill>
            </a:endParaRPr>
          </a:p>
        </p:txBody>
      </p:sp>
      <p:pic>
        <p:nvPicPr>
          <p:cNvPr id="172" name="Google Shape;172;p27"/>
          <p:cNvPicPr preferRelativeResize="0"/>
          <p:nvPr/>
        </p:nvPicPr>
        <p:blipFill rotWithShape="1">
          <a:blip r:embed="rId3">
            <a:alphaModFix/>
          </a:blip>
          <a:srcRect b="0" l="2543" r="2551" t="0"/>
          <a:stretch/>
        </p:blipFill>
        <p:spPr>
          <a:xfrm>
            <a:off x="7884023" y="4183925"/>
            <a:ext cx="3804750" cy="2315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Stan’s Snacks Demo</a:t>
            </a:r>
            <a:endParaRPr/>
          </a:p>
        </p:txBody>
      </p:sp>
      <p:sp>
        <p:nvSpPr>
          <p:cNvPr id="178" name="Google Shape;178;p28"/>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SzPts val="2250"/>
              <a:buNone/>
            </a:pPr>
            <a:r>
              <a:rPr lang="en-US"/>
              <a:t>video here</a:t>
            </a:r>
            <a:endParaRPr/>
          </a:p>
        </p:txBody>
      </p:sp>
      <p:pic>
        <p:nvPicPr>
          <p:cNvPr id="179" name="Google Shape;179;p28" title="StansSnacksDemo.mp4">
            <a:hlinkClick r:id="rId3"/>
          </p:cNvPr>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Falling Foods</a:t>
            </a:r>
            <a:endParaRPr/>
          </a:p>
        </p:txBody>
      </p:sp>
      <p:sp>
        <p:nvSpPr>
          <p:cNvPr id="185" name="Google Shape;185;p29"/>
          <p:cNvSpPr txBox="1"/>
          <p:nvPr>
            <p:ph idx="1" type="body"/>
          </p:nvPr>
        </p:nvSpPr>
        <p:spPr>
          <a:xfrm>
            <a:off x="1141437" y="1765587"/>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SzPts val="2250"/>
              <a:buNone/>
            </a:pPr>
            <a:r>
              <a:rPr lang="en-US">
                <a:solidFill>
                  <a:srgbClr val="434343"/>
                </a:solidFill>
              </a:rPr>
              <a:t>Food is falling, and you must catch the food items to build a balanced meal!</a:t>
            </a:r>
            <a:endParaRPr>
              <a:solidFill>
                <a:srgbClr val="434343"/>
              </a:solidFill>
            </a:endParaRPr>
          </a:p>
          <a:p>
            <a:pPr indent="-371475" lvl="0" marL="457200" rtl="0" algn="l">
              <a:lnSpc>
                <a:spcPct val="120000"/>
              </a:lnSpc>
              <a:spcBef>
                <a:spcPts val="1000"/>
              </a:spcBef>
              <a:spcAft>
                <a:spcPts val="0"/>
              </a:spcAft>
              <a:buClr>
                <a:srgbClr val="434343"/>
              </a:buClr>
              <a:buSzPts val="2250"/>
              <a:buChar char="●"/>
            </a:pPr>
            <a:r>
              <a:rPr b="1" lang="en-US">
                <a:solidFill>
                  <a:srgbClr val="434343"/>
                </a:solidFill>
              </a:rPr>
              <a:t>Goal</a:t>
            </a:r>
            <a:r>
              <a:rPr lang="en-US">
                <a:solidFill>
                  <a:srgbClr val="434343"/>
                </a:solidFill>
              </a:rPr>
              <a:t> - Educate players on building a healthy and balanced meal</a:t>
            </a:r>
            <a:endParaRPr>
              <a:solidFill>
                <a:srgbClr val="434343"/>
              </a:solidFill>
            </a:endParaRPr>
          </a:p>
          <a:p>
            <a:pPr indent="-371475" lvl="0" marL="457200" rtl="0" algn="l">
              <a:lnSpc>
                <a:spcPct val="120000"/>
              </a:lnSpc>
              <a:spcBef>
                <a:spcPts val="1000"/>
              </a:spcBef>
              <a:spcAft>
                <a:spcPts val="0"/>
              </a:spcAft>
              <a:buClr>
                <a:srgbClr val="434343"/>
              </a:buClr>
              <a:buSzPts val="2250"/>
              <a:buChar char="●"/>
            </a:pPr>
            <a:r>
              <a:rPr b="1" lang="en-US">
                <a:solidFill>
                  <a:srgbClr val="434343"/>
                </a:solidFill>
              </a:rPr>
              <a:t>Level 1 </a:t>
            </a:r>
            <a:r>
              <a:rPr lang="en-US">
                <a:solidFill>
                  <a:srgbClr val="434343"/>
                </a:solidFill>
              </a:rPr>
              <a:t>- Try to catch as many foods as possible, learn the different macronutrients and groupings of these foods</a:t>
            </a:r>
            <a:endParaRPr>
              <a:solidFill>
                <a:srgbClr val="434343"/>
              </a:solidFill>
            </a:endParaRPr>
          </a:p>
          <a:p>
            <a:pPr indent="-371475" lvl="0" marL="457200" rtl="0" algn="l">
              <a:lnSpc>
                <a:spcPct val="120000"/>
              </a:lnSpc>
              <a:spcBef>
                <a:spcPts val="1000"/>
              </a:spcBef>
              <a:spcAft>
                <a:spcPts val="0"/>
              </a:spcAft>
              <a:buClr>
                <a:srgbClr val="434343"/>
              </a:buClr>
              <a:buSzPts val="2250"/>
              <a:buChar char="●"/>
            </a:pPr>
            <a:r>
              <a:rPr b="1" lang="en-US">
                <a:solidFill>
                  <a:srgbClr val="434343"/>
                </a:solidFill>
              </a:rPr>
              <a:t>Level 2</a:t>
            </a:r>
            <a:r>
              <a:rPr lang="en-US">
                <a:solidFill>
                  <a:srgbClr val="434343"/>
                </a:solidFill>
              </a:rPr>
              <a:t> - Catch a balanced meal (one of each type in any order) to gain a multiplier bonus to your score</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b="1" lang="en-US">
                <a:solidFill>
                  <a:srgbClr val="434343"/>
                </a:solidFill>
              </a:rPr>
              <a:t>Challenges</a:t>
            </a:r>
            <a:endParaRPr b="1">
              <a:solidFill>
                <a:srgbClr val="434343"/>
              </a:solidFill>
            </a:endParaRPr>
          </a:p>
          <a:p>
            <a:pPr indent="-371475" lvl="1" marL="914400" rtl="0" algn="l">
              <a:lnSpc>
                <a:spcPct val="120000"/>
              </a:lnSpc>
              <a:spcBef>
                <a:spcPts val="0"/>
              </a:spcBef>
              <a:spcAft>
                <a:spcPts val="0"/>
              </a:spcAft>
              <a:buClr>
                <a:srgbClr val="434343"/>
              </a:buClr>
              <a:buSzPts val="2250"/>
              <a:buChar char="○"/>
            </a:pPr>
            <a:r>
              <a:rPr lang="en-US">
                <a:solidFill>
                  <a:srgbClr val="434343"/>
                </a:solidFill>
              </a:rPr>
              <a:t>Designing mechanism for loading in food types</a:t>
            </a:r>
            <a:endParaRPr>
              <a:solidFill>
                <a:srgbClr val="434343"/>
              </a:solidFill>
            </a:endParaRPr>
          </a:p>
          <a:p>
            <a:pPr indent="-371475" lvl="1" marL="914400" rtl="0" algn="l">
              <a:lnSpc>
                <a:spcPct val="120000"/>
              </a:lnSpc>
              <a:spcBef>
                <a:spcPts val="0"/>
              </a:spcBef>
              <a:spcAft>
                <a:spcPts val="0"/>
              </a:spcAft>
              <a:buClr>
                <a:srgbClr val="434343"/>
              </a:buClr>
              <a:buSzPts val="2250"/>
              <a:buChar char="○"/>
            </a:pPr>
            <a:r>
              <a:rPr lang="en-US">
                <a:solidFill>
                  <a:srgbClr val="434343"/>
                </a:solidFill>
              </a:rPr>
              <a:t>Tracking when a player starts to catch a“balanced meal”</a:t>
            </a:r>
            <a:endParaRPr>
              <a:solidFill>
                <a:srgbClr val="434343"/>
              </a:solidFill>
            </a:endParaRPr>
          </a:p>
        </p:txBody>
      </p:sp>
      <p:pic>
        <p:nvPicPr>
          <p:cNvPr id="186" name="Google Shape;186;p29"/>
          <p:cNvPicPr preferRelativeResize="0"/>
          <p:nvPr/>
        </p:nvPicPr>
        <p:blipFill rotWithShape="1">
          <a:blip r:embed="rId3">
            <a:alphaModFix/>
          </a:blip>
          <a:srcRect b="0" l="1950" r="1941" t="0"/>
          <a:stretch/>
        </p:blipFill>
        <p:spPr>
          <a:xfrm>
            <a:off x="8033225" y="4607125"/>
            <a:ext cx="3525990" cy="2150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Falling Food Demo</a:t>
            </a:r>
            <a:endParaRPr/>
          </a:p>
        </p:txBody>
      </p:sp>
      <p:sp>
        <p:nvSpPr>
          <p:cNvPr id="192" name="Google Shape;192;p30"/>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2"/>
              </a:buClr>
              <a:buSzPts val="1100"/>
              <a:buFont typeface="Arial"/>
              <a:buNone/>
            </a:pPr>
            <a:r>
              <a:rPr lang="en-US"/>
              <a:t>video here</a:t>
            </a:r>
            <a:endParaRPr/>
          </a:p>
        </p:txBody>
      </p:sp>
      <p:pic>
        <p:nvPicPr>
          <p:cNvPr id="193" name="Google Shape;193;p30" title="FallingFoodDemo.mp4">
            <a:hlinkClick r:id="rId3"/>
          </p:cNvPr>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31"/>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Goalie Shootout</a:t>
            </a:r>
            <a:endParaRPr/>
          </a:p>
        </p:txBody>
      </p:sp>
      <p:sp>
        <p:nvSpPr>
          <p:cNvPr id="199" name="Google Shape;199;p31"/>
          <p:cNvSpPr txBox="1"/>
          <p:nvPr>
            <p:ph idx="1" type="body"/>
          </p:nvPr>
        </p:nvSpPr>
        <p:spPr>
          <a:xfrm>
            <a:off x="1141400" y="1656323"/>
            <a:ext cx="9906000" cy="41349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SzPts val="2250"/>
              <a:buNone/>
            </a:pPr>
            <a:r>
              <a:rPr lang="en-US">
                <a:solidFill>
                  <a:srgbClr val="434343"/>
                </a:solidFill>
              </a:rPr>
              <a:t>Goalie Shootout is a minigame that where the player tries to score as many goals as they can in the amount of time given.</a:t>
            </a:r>
            <a:endParaRPr>
              <a:solidFill>
                <a:srgbClr val="434343"/>
              </a:solidFill>
            </a:endParaRPr>
          </a:p>
          <a:p>
            <a:pPr indent="-371475" lvl="0" marL="457200" rtl="0" algn="l">
              <a:lnSpc>
                <a:spcPct val="120000"/>
              </a:lnSpc>
              <a:spcBef>
                <a:spcPts val="1000"/>
              </a:spcBef>
              <a:spcAft>
                <a:spcPts val="0"/>
              </a:spcAft>
              <a:buClr>
                <a:srgbClr val="434343"/>
              </a:buClr>
              <a:buSzPts val="2250"/>
              <a:buChar char="●"/>
            </a:pPr>
            <a:r>
              <a:rPr b="1" lang="en-US">
                <a:solidFill>
                  <a:srgbClr val="434343"/>
                </a:solidFill>
              </a:rPr>
              <a:t>Goal</a:t>
            </a:r>
            <a:r>
              <a:rPr lang="en-US">
                <a:solidFill>
                  <a:srgbClr val="434343"/>
                </a:solidFill>
              </a:rPr>
              <a:t> - Educate players on ways to get active and have fun.</a:t>
            </a:r>
            <a:endParaRPr>
              <a:solidFill>
                <a:srgbClr val="434343"/>
              </a:solidFill>
            </a:endParaRPr>
          </a:p>
          <a:p>
            <a:pPr indent="-371475" lvl="0" marL="457200" rtl="0" algn="l">
              <a:lnSpc>
                <a:spcPct val="120000"/>
              </a:lnSpc>
              <a:spcBef>
                <a:spcPts val="1000"/>
              </a:spcBef>
              <a:spcAft>
                <a:spcPts val="0"/>
              </a:spcAft>
              <a:buClr>
                <a:srgbClr val="434343"/>
              </a:buClr>
              <a:buSzPts val="2250"/>
              <a:buChar char="●"/>
            </a:pPr>
            <a:r>
              <a:rPr b="1" lang="en-US">
                <a:solidFill>
                  <a:srgbClr val="434343"/>
                </a:solidFill>
              </a:rPr>
              <a:t>Level 1 &amp; 2 </a:t>
            </a:r>
            <a:r>
              <a:rPr lang="en-US">
                <a:solidFill>
                  <a:srgbClr val="434343"/>
                </a:solidFill>
              </a:rPr>
              <a:t>- Level one features one goalie and level two features a goalie and a extra defender.</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b="1" lang="en-US">
                <a:solidFill>
                  <a:srgbClr val="434343"/>
                </a:solidFill>
              </a:rPr>
              <a:t>Challenges </a:t>
            </a:r>
            <a:r>
              <a:rPr lang="en-US">
                <a:solidFill>
                  <a:srgbClr val="434343"/>
                </a:solidFill>
              </a:rPr>
              <a:t>- Developing a fun game that will educate the player about physical activity.</a:t>
            </a:r>
            <a:endParaRPr>
              <a:solidFill>
                <a:srgbClr val="434343"/>
              </a:solidFill>
            </a:endParaRPr>
          </a:p>
          <a:p>
            <a:pPr indent="0" lvl="0" marL="0" rtl="0" algn="l">
              <a:lnSpc>
                <a:spcPct val="120000"/>
              </a:lnSpc>
              <a:spcBef>
                <a:spcPts val="1000"/>
              </a:spcBef>
              <a:spcAft>
                <a:spcPts val="0"/>
              </a:spcAft>
              <a:buSzPts val="2250"/>
              <a:buNone/>
            </a:pPr>
            <a:r>
              <a:t/>
            </a:r>
            <a:endParaRPr>
              <a:solidFill>
                <a:srgbClr val="434343"/>
              </a:solidFill>
            </a:endParaRPr>
          </a:p>
        </p:txBody>
      </p:sp>
      <p:pic>
        <p:nvPicPr>
          <p:cNvPr id="200" name="Google Shape;200;p31"/>
          <p:cNvPicPr preferRelativeResize="0"/>
          <p:nvPr/>
        </p:nvPicPr>
        <p:blipFill rotWithShape="1">
          <a:blip r:embed="rId3">
            <a:alphaModFix/>
          </a:blip>
          <a:srcRect b="0" l="1371" r="1371" t="0"/>
          <a:stretch/>
        </p:blipFill>
        <p:spPr>
          <a:xfrm>
            <a:off x="7318312" y="4674250"/>
            <a:ext cx="3422151" cy="20719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2"/>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Goalie Shootout Demo</a:t>
            </a:r>
            <a:endParaRPr/>
          </a:p>
        </p:txBody>
      </p:sp>
      <p:sp>
        <p:nvSpPr>
          <p:cNvPr id="206" name="Google Shape;206;p32"/>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2"/>
              </a:buClr>
              <a:buSzPts val="1100"/>
              <a:buFont typeface="Arial"/>
              <a:buNone/>
            </a:pPr>
            <a:r>
              <a:rPr lang="en-US"/>
              <a:t>video here</a:t>
            </a:r>
            <a:endParaRPr/>
          </a:p>
        </p:txBody>
      </p:sp>
      <p:pic>
        <p:nvPicPr>
          <p:cNvPr id="207" name="Google Shape;207;p32" title="GoalieShootoutDemo.mp4">
            <a:hlinkClick r:id="rId3"/>
          </p:cNvPr>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1271888" y="3017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Twentieth Century"/>
              <a:buNone/>
            </a:pPr>
            <a:r>
              <a:rPr lang="en-US"/>
              <a:t>Team Members</a:t>
            </a:r>
            <a:endParaRPr/>
          </a:p>
        </p:txBody>
      </p:sp>
      <p:sp>
        <p:nvSpPr>
          <p:cNvPr id="73" name="Google Shape;73;p15"/>
          <p:cNvSpPr txBox="1"/>
          <p:nvPr/>
        </p:nvSpPr>
        <p:spPr>
          <a:xfrm>
            <a:off x="838199" y="5569545"/>
            <a:ext cx="29013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666666"/>
                </a:solidFill>
                <a:latin typeface="Twentieth Century"/>
                <a:ea typeface="Twentieth Century"/>
                <a:cs typeface="Twentieth Century"/>
                <a:sym typeface="Twentieth Century"/>
              </a:rPr>
              <a:t>Brooke Smith – COSC – Team Lead</a:t>
            </a:r>
            <a:endParaRPr b="0" i="0" sz="1400" u="none" cap="none" strike="noStrike">
              <a:solidFill>
                <a:srgbClr val="666666"/>
              </a:solidFill>
              <a:latin typeface="Arial"/>
              <a:ea typeface="Arial"/>
              <a:cs typeface="Arial"/>
              <a:sym typeface="Arial"/>
            </a:endParaRPr>
          </a:p>
        </p:txBody>
      </p:sp>
      <p:pic>
        <p:nvPicPr>
          <p:cNvPr id="74" name="Google Shape;74;p15"/>
          <p:cNvPicPr preferRelativeResize="0"/>
          <p:nvPr/>
        </p:nvPicPr>
        <p:blipFill rotWithShape="1">
          <a:blip r:embed="rId3">
            <a:alphaModFix/>
          </a:blip>
          <a:srcRect b="0" l="35702" r="0" t="0"/>
          <a:stretch/>
        </p:blipFill>
        <p:spPr>
          <a:xfrm>
            <a:off x="838199" y="1582220"/>
            <a:ext cx="2703240" cy="3775616"/>
          </a:xfrm>
          <a:prstGeom prst="rect">
            <a:avLst/>
          </a:prstGeom>
          <a:noFill/>
          <a:ln>
            <a:noFill/>
          </a:ln>
        </p:spPr>
      </p:pic>
      <p:pic>
        <p:nvPicPr>
          <p:cNvPr id="75" name="Google Shape;75;p15"/>
          <p:cNvPicPr preferRelativeResize="0"/>
          <p:nvPr/>
        </p:nvPicPr>
        <p:blipFill rotWithShape="1">
          <a:blip r:embed="rId4">
            <a:alphaModFix/>
          </a:blip>
          <a:srcRect b="0" l="0" r="0" t="0"/>
          <a:stretch/>
        </p:blipFill>
        <p:spPr>
          <a:xfrm>
            <a:off x="4293530" y="1582220"/>
            <a:ext cx="2904916" cy="3785890"/>
          </a:xfrm>
          <a:prstGeom prst="rect">
            <a:avLst/>
          </a:prstGeom>
          <a:noFill/>
          <a:ln>
            <a:noFill/>
          </a:ln>
        </p:spPr>
      </p:pic>
      <p:sp>
        <p:nvSpPr>
          <p:cNvPr id="76" name="Google Shape;76;p15"/>
          <p:cNvSpPr txBox="1"/>
          <p:nvPr/>
        </p:nvSpPr>
        <p:spPr>
          <a:xfrm>
            <a:off x="4424899" y="5569545"/>
            <a:ext cx="2794675"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666666"/>
                </a:solidFill>
                <a:latin typeface="Twentieth Century"/>
                <a:ea typeface="Twentieth Century"/>
                <a:cs typeface="Twentieth Century"/>
                <a:sym typeface="Twentieth Century"/>
              </a:rPr>
              <a:t>David Rasberry – CITE – Website Manager &amp; Tester</a:t>
            </a:r>
            <a:endParaRPr b="0" i="0" sz="1400" u="none" cap="none" strike="noStrike">
              <a:solidFill>
                <a:srgbClr val="666666"/>
              </a:solidFill>
              <a:latin typeface="Arial"/>
              <a:ea typeface="Arial"/>
              <a:cs typeface="Arial"/>
              <a:sym typeface="Arial"/>
            </a:endParaRPr>
          </a:p>
        </p:txBody>
      </p:sp>
      <p:pic>
        <p:nvPicPr>
          <p:cNvPr id="77" name="Google Shape;77;p15"/>
          <p:cNvPicPr preferRelativeResize="0"/>
          <p:nvPr/>
        </p:nvPicPr>
        <p:blipFill rotWithShape="1">
          <a:blip r:embed="rId5">
            <a:alphaModFix/>
          </a:blip>
          <a:srcRect b="0" l="0" r="0" t="0"/>
          <a:stretch/>
        </p:blipFill>
        <p:spPr>
          <a:xfrm>
            <a:off x="7950537" y="1582218"/>
            <a:ext cx="2904915" cy="3785891"/>
          </a:xfrm>
          <a:prstGeom prst="rect">
            <a:avLst/>
          </a:prstGeom>
          <a:noFill/>
          <a:ln>
            <a:noFill/>
          </a:ln>
        </p:spPr>
      </p:pic>
      <p:sp>
        <p:nvSpPr>
          <p:cNvPr id="78" name="Google Shape;78;p15"/>
          <p:cNvSpPr txBox="1"/>
          <p:nvPr/>
        </p:nvSpPr>
        <p:spPr>
          <a:xfrm>
            <a:off x="7905109" y="5570497"/>
            <a:ext cx="2995771"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666666"/>
                </a:solidFill>
                <a:latin typeface="Twentieth Century"/>
                <a:ea typeface="Twentieth Century"/>
                <a:cs typeface="Twentieth Century"/>
                <a:sym typeface="Twentieth Century"/>
              </a:rPr>
              <a:t>Shane Mitchell – CITE – Artist/Programmer</a:t>
            </a:r>
            <a:endParaRPr b="0" i="0" sz="1400" u="none" cap="none" strike="noStrike">
              <a:solidFill>
                <a:srgbClr val="666666"/>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3"/>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Color Categories</a:t>
            </a:r>
            <a:endParaRPr/>
          </a:p>
        </p:txBody>
      </p:sp>
      <p:sp>
        <p:nvSpPr>
          <p:cNvPr id="213" name="Google Shape;213;p33"/>
          <p:cNvSpPr txBox="1"/>
          <p:nvPr>
            <p:ph idx="1" type="body"/>
          </p:nvPr>
        </p:nvSpPr>
        <p:spPr>
          <a:xfrm>
            <a:off x="1141400" y="1656323"/>
            <a:ext cx="9906000" cy="41349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SzPts val="2250"/>
              <a:buNone/>
            </a:pPr>
            <a:r>
              <a:rPr lang="en-US">
                <a:solidFill>
                  <a:srgbClr val="434343"/>
                </a:solidFill>
              </a:rPr>
              <a:t>Color Categories is a minigame designed to teach children about how certain nutrients can be associated with the color of the fruit/vegetable. </a:t>
            </a:r>
            <a:endParaRPr>
              <a:solidFill>
                <a:srgbClr val="434343"/>
              </a:solidFill>
            </a:endParaRPr>
          </a:p>
          <a:p>
            <a:pPr indent="-371475" lvl="0" marL="457200" rtl="0" algn="l">
              <a:lnSpc>
                <a:spcPct val="120000"/>
              </a:lnSpc>
              <a:spcBef>
                <a:spcPts val="1000"/>
              </a:spcBef>
              <a:spcAft>
                <a:spcPts val="0"/>
              </a:spcAft>
              <a:buClr>
                <a:srgbClr val="434343"/>
              </a:buClr>
              <a:buSzPts val="2250"/>
              <a:buChar char="●"/>
            </a:pPr>
            <a:r>
              <a:rPr b="1" lang="en-US">
                <a:solidFill>
                  <a:srgbClr val="434343"/>
                </a:solidFill>
              </a:rPr>
              <a:t>Goal</a:t>
            </a:r>
            <a:r>
              <a:rPr lang="en-US">
                <a:solidFill>
                  <a:srgbClr val="434343"/>
                </a:solidFill>
              </a:rPr>
              <a:t> - Educate players on the relationship between nutrients and colors</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b="1" lang="en-US">
                <a:solidFill>
                  <a:srgbClr val="434343"/>
                </a:solidFill>
              </a:rPr>
              <a:t>Challenges</a:t>
            </a:r>
            <a:endParaRPr b="1">
              <a:solidFill>
                <a:srgbClr val="434343"/>
              </a:solidFill>
            </a:endParaRPr>
          </a:p>
          <a:p>
            <a:pPr indent="-371475" lvl="1" marL="914400" rtl="0" algn="l">
              <a:lnSpc>
                <a:spcPct val="120000"/>
              </a:lnSpc>
              <a:spcBef>
                <a:spcPts val="0"/>
              </a:spcBef>
              <a:spcAft>
                <a:spcPts val="0"/>
              </a:spcAft>
              <a:buClr>
                <a:srgbClr val="434343"/>
              </a:buClr>
              <a:buSzPts val="2250"/>
              <a:buChar char="○"/>
            </a:pPr>
            <a:r>
              <a:rPr lang="en-US">
                <a:solidFill>
                  <a:srgbClr val="434343"/>
                </a:solidFill>
              </a:rPr>
              <a:t>Selecting foods with consistent colors/nutrient matches so as not to confuse the children</a:t>
            </a:r>
            <a:endParaRPr>
              <a:solidFill>
                <a:srgbClr val="434343"/>
              </a:solidFill>
            </a:endParaRPr>
          </a:p>
          <a:p>
            <a:pPr indent="0" lvl="0" marL="457200" rtl="0" algn="l">
              <a:lnSpc>
                <a:spcPct val="120000"/>
              </a:lnSpc>
              <a:spcBef>
                <a:spcPts val="0"/>
              </a:spcBef>
              <a:spcAft>
                <a:spcPts val="0"/>
              </a:spcAft>
              <a:buSzPts val="2250"/>
              <a:buNone/>
            </a:pPr>
            <a:r>
              <a:t/>
            </a:r>
            <a:endParaRPr>
              <a:solidFill>
                <a:srgbClr val="434343"/>
              </a:solidFill>
            </a:endParaRPr>
          </a:p>
          <a:p>
            <a:pPr indent="0" lvl="0" marL="0" rtl="0" algn="l">
              <a:lnSpc>
                <a:spcPct val="120000"/>
              </a:lnSpc>
              <a:spcBef>
                <a:spcPts val="1000"/>
              </a:spcBef>
              <a:spcAft>
                <a:spcPts val="0"/>
              </a:spcAft>
              <a:buSzPts val="2250"/>
              <a:buNone/>
            </a:pPr>
            <a:r>
              <a:t/>
            </a:r>
            <a:endParaRPr>
              <a:solidFill>
                <a:srgbClr val="434343"/>
              </a:solidFill>
            </a:endParaRPr>
          </a:p>
        </p:txBody>
      </p:sp>
      <p:pic>
        <p:nvPicPr>
          <p:cNvPr id="214" name="Google Shape;214;p33"/>
          <p:cNvPicPr preferRelativeResize="0"/>
          <p:nvPr/>
        </p:nvPicPr>
        <p:blipFill rotWithShape="1">
          <a:blip r:embed="rId3">
            <a:alphaModFix/>
          </a:blip>
          <a:srcRect b="0" l="2070" r="2069" t="0"/>
          <a:stretch/>
        </p:blipFill>
        <p:spPr>
          <a:xfrm>
            <a:off x="7243787" y="4603850"/>
            <a:ext cx="3422151" cy="20719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4"/>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Color Categories</a:t>
            </a:r>
            <a:endParaRPr/>
          </a:p>
        </p:txBody>
      </p:sp>
      <p:sp>
        <p:nvSpPr>
          <p:cNvPr id="220" name="Google Shape;220;p34"/>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2"/>
              </a:buClr>
              <a:buSzPts val="1100"/>
              <a:buFont typeface="Arial"/>
              <a:buNone/>
            </a:pPr>
            <a:r>
              <a:rPr lang="en-US"/>
              <a:t>video here</a:t>
            </a:r>
            <a:endParaRPr/>
          </a:p>
        </p:txBody>
      </p:sp>
      <p:pic>
        <p:nvPicPr>
          <p:cNvPr id="221" name="Google Shape;221;p34" title="ColorGameDemo.mp4">
            <a:hlinkClick r:id="rId3"/>
          </p:cNvPr>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5"/>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Goalie Defender</a:t>
            </a:r>
            <a:endParaRPr/>
          </a:p>
        </p:txBody>
      </p:sp>
      <p:sp>
        <p:nvSpPr>
          <p:cNvPr id="227" name="Google Shape;227;p35"/>
          <p:cNvSpPr txBox="1"/>
          <p:nvPr>
            <p:ph idx="1" type="body"/>
          </p:nvPr>
        </p:nvSpPr>
        <p:spPr>
          <a:xfrm>
            <a:off x="1141400" y="1656323"/>
            <a:ext cx="9906000" cy="41349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SzPts val="2250"/>
              <a:buNone/>
            </a:pPr>
            <a:r>
              <a:rPr lang="en-US">
                <a:solidFill>
                  <a:srgbClr val="434343"/>
                </a:solidFill>
              </a:rPr>
              <a:t>Goalie Defender is a minigame where the player acts as the defender and tries to block as many goals as possible.</a:t>
            </a:r>
            <a:endParaRPr>
              <a:solidFill>
                <a:srgbClr val="434343"/>
              </a:solidFill>
            </a:endParaRPr>
          </a:p>
          <a:p>
            <a:pPr indent="-371475" lvl="0" marL="457200" rtl="0" algn="l">
              <a:lnSpc>
                <a:spcPct val="120000"/>
              </a:lnSpc>
              <a:spcBef>
                <a:spcPts val="1000"/>
              </a:spcBef>
              <a:spcAft>
                <a:spcPts val="0"/>
              </a:spcAft>
              <a:buClr>
                <a:srgbClr val="434343"/>
              </a:buClr>
              <a:buSzPts val="2250"/>
              <a:buChar char="●"/>
            </a:pPr>
            <a:r>
              <a:rPr b="1" lang="en-US">
                <a:solidFill>
                  <a:srgbClr val="434343"/>
                </a:solidFill>
              </a:rPr>
              <a:t>Goal</a:t>
            </a:r>
            <a:r>
              <a:rPr lang="en-US">
                <a:solidFill>
                  <a:srgbClr val="434343"/>
                </a:solidFill>
              </a:rPr>
              <a:t> - Educate players on ways to get active and have fun.</a:t>
            </a:r>
            <a:endParaRPr>
              <a:solidFill>
                <a:srgbClr val="434343"/>
              </a:solidFill>
            </a:endParaRPr>
          </a:p>
          <a:p>
            <a:pPr indent="-371475" lvl="1" marL="914400" rtl="0" algn="l">
              <a:lnSpc>
                <a:spcPct val="120000"/>
              </a:lnSpc>
              <a:spcBef>
                <a:spcPts val="1000"/>
              </a:spcBef>
              <a:spcAft>
                <a:spcPts val="0"/>
              </a:spcAft>
              <a:buClr>
                <a:srgbClr val="434343"/>
              </a:buClr>
              <a:buSzPts val="2250"/>
              <a:buChar char="○"/>
            </a:pPr>
            <a:r>
              <a:rPr lang="en-US">
                <a:solidFill>
                  <a:srgbClr val="434343"/>
                </a:solidFill>
              </a:rPr>
              <a:t>This minigame plays as the opposite of goalie shootout to show that there are many different ways to get active and be healthy.</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b="1" lang="en-US">
                <a:solidFill>
                  <a:srgbClr val="434343"/>
                </a:solidFill>
              </a:rPr>
              <a:t>Challenges </a:t>
            </a:r>
            <a:r>
              <a:rPr lang="en-US">
                <a:solidFill>
                  <a:srgbClr val="434343"/>
                </a:solidFill>
              </a:rPr>
              <a:t>- There were a significant amount of bugs that had to be fixed so this minigame ran nicely.</a:t>
            </a:r>
            <a:endParaRPr>
              <a:solidFill>
                <a:srgbClr val="434343"/>
              </a:solidFill>
            </a:endParaRPr>
          </a:p>
          <a:p>
            <a:pPr indent="0" lvl="0" marL="0" rtl="0" algn="l">
              <a:lnSpc>
                <a:spcPct val="120000"/>
              </a:lnSpc>
              <a:spcBef>
                <a:spcPts val="1000"/>
              </a:spcBef>
              <a:spcAft>
                <a:spcPts val="0"/>
              </a:spcAft>
              <a:buSzPts val="2250"/>
              <a:buNone/>
            </a:pPr>
            <a:r>
              <a:t/>
            </a:r>
            <a:endParaRPr>
              <a:solidFill>
                <a:srgbClr val="434343"/>
              </a:solidFill>
            </a:endParaRPr>
          </a:p>
        </p:txBody>
      </p:sp>
      <p:pic>
        <p:nvPicPr>
          <p:cNvPr id="228" name="Google Shape;228;p35"/>
          <p:cNvPicPr preferRelativeResize="0"/>
          <p:nvPr/>
        </p:nvPicPr>
        <p:blipFill rotWithShape="1">
          <a:blip r:embed="rId3">
            <a:alphaModFix/>
          </a:blip>
          <a:srcRect b="0" l="1754" r="1765" t="0"/>
          <a:stretch/>
        </p:blipFill>
        <p:spPr>
          <a:xfrm>
            <a:off x="7243787" y="4603850"/>
            <a:ext cx="3422152" cy="20719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6"/>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Goalie Defender Demo</a:t>
            </a:r>
            <a:endParaRPr/>
          </a:p>
        </p:txBody>
      </p:sp>
      <p:sp>
        <p:nvSpPr>
          <p:cNvPr id="234" name="Google Shape;234;p36"/>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2"/>
              </a:buClr>
              <a:buSzPts val="1100"/>
              <a:buFont typeface="Arial"/>
              <a:buNone/>
            </a:pPr>
            <a:r>
              <a:rPr lang="en-US"/>
              <a:t>video here</a:t>
            </a:r>
            <a:endParaRPr/>
          </a:p>
        </p:txBody>
      </p:sp>
      <p:pic>
        <p:nvPicPr>
          <p:cNvPr id="235" name="Google Shape;235;p36" title="DefenderDemo.mp4">
            <a:hlinkClick r:id="rId3"/>
          </p:cNvPr>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Title Screen: Achievements</a:t>
            </a:r>
            <a:endParaRPr/>
          </a:p>
        </p:txBody>
      </p:sp>
      <p:pic>
        <p:nvPicPr>
          <p:cNvPr id="241" name="Google Shape;241;p37"/>
          <p:cNvPicPr preferRelativeResize="0"/>
          <p:nvPr/>
        </p:nvPicPr>
        <p:blipFill rotWithShape="1">
          <a:blip r:embed="rId3">
            <a:alphaModFix/>
          </a:blip>
          <a:srcRect b="0" l="39" r="38" t="0"/>
          <a:stretch/>
        </p:blipFill>
        <p:spPr>
          <a:xfrm>
            <a:off x="1907625" y="1772250"/>
            <a:ext cx="8023850" cy="4723575"/>
          </a:xfrm>
          <a:prstGeom prst="rect">
            <a:avLst/>
          </a:prstGeom>
          <a:noFill/>
          <a:ln>
            <a:noFill/>
          </a:ln>
        </p:spPr>
      </p:pic>
      <p:sp>
        <p:nvSpPr>
          <p:cNvPr id="242" name="Google Shape;242;p37"/>
          <p:cNvSpPr/>
          <p:nvPr/>
        </p:nvSpPr>
        <p:spPr>
          <a:xfrm>
            <a:off x="4676200" y="4070900"/>
            <a:ext cx="2486700" cy="1059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8"/>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Achievements</a:t>
            </a:r>
            <a:endParaRPr/>
          </a:p>
        </p:txBody>
      </p:sp>
      <p:sp>
        <p:nvSpPr>
          <p:cNvPr id="248" name="Google Shape;248;p38"/>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SzPts val="2250"/>
              <a:buNone/>
            </a:pPr>
            <a:r>
              <a:rPr lang="en-US"/>
              <a:t>The Achievements Page can be reached from the Title Screen. They provide “accomplishments” to encourage the child to play more. </a:t>
            </a:r>
            <a:endParaRPr/>
          </a:p>
          <a:p>
            <a:pPr indent="-371475" lvl="0" marL="457200" rtl="0" algn="l">
              <a:lnSpc>
                <a:spcPct val="120000"/>
              </a:lnSpc>
              <a:spcBef>
                <a:spcPts val="1000"/>
              </a:spcBef>
              <a:spcAft>
                <a:spcPts val="0"/>
              </a:spcAft>
              <a:buClr>
                <a:srgbClr val="000000"/>
              </a:buClr>
              <a:buSzPts val="2250"/>
              <a:buChar char="●"/>
            </a:pPr>
            <a:r>
              <a:rPr b="1" lang="en-US">
                <a:solidFill>
                  <a:srgbClr val="000000"/>
                </a:solidFill>
              </a:rPr>
              <a:t>Displays name of achievement and if unlocked</a:t>
            </a:r>
            <a:endParaRPr b="1">
              <a:solidFill>
                <a:srgbClr val="000000"/>
              </a:solidFill>
            </a:endParaRPr>
          </a:p>
          <a:p>
            <a:pPr indent="-371475" lvl="0" marL="457200" rtl="0" algn="l">
              <a:lnSpc>
                <a:spcPct val="120000"/>
              </a:lnSpc>
              <a:spcBef>
                <a:spcPts val="0"/>
              </a:spcBef>
              <a:spcAft>
                <a:spcPts val="0"/>
              </a:spcAft>
              <a:buClr>
                <a:srgbClr val="000000"/>
              </a:buClr>
              <a:buSzPts val="2250"/>
              <a:buChar char="●"/>
            </a:pPr>
            <a:r>
              <a:rPr b="1" lang="en-US">
                <a:solidFill>
                  <a:srgbClr val="000000"/>
                </a:solidFill>
              </a:rPr>
              <a:t>Once clicked,</a:t>
            </a:r>
            <a:endParaRPr b="1">
              <a:solidFill>
                <a:srgbClr val="000000"/>
              </a:solidFill>
            </a:endParaRPr>
          </a:p>
          <a:p>
            <a:pPr indent="-371475" lvl="1" marL="914400" rtl="0" algn="l">
              <a:lnSpc>
                <a:spcPct val="120000"/>
              </a:lnSpc>
              <a:spcBef>
                <a:spcPts val="0"/>
              </a:spcBef>
              <a:spcAft>
                <a:spcPts val="0"/>
              </a:spcAft>
              <a:buClr>
                <a:srgbClr val="000000"/>
              </a:buClr>
              <a:buSzPts val="2250"/>
              <a:buChar char="○"/>
            </a:pPr>
            <a:r>
              <a:rPr b="1" lang="en-US">
                <a:solidFill>
                  <a:srgbClr val="000000"/>
                </a:solidFill>
              </a:rPr>
              <a:t>Shows full description of achievement</a:t>
            </a:r>
            <a:endParaRPr b="1">
              <a:solidFill>
                <a:srgbClr val="000000"/>
              </a:solidFill>
            </a:endParaRPr>
          </a:p>
        </p:txBody>
      </p:sp>
      <p:pic>
        <p:nvPicPr>
          <p:cNvPr id="249" name="Google Shape;249;p38"/>
          <p:cNvPicPr preferRelativeResize="0"/>
          <p:nvPr/>
        </p:nvPicPr>
        <p:blipFill rotWithShape="1">
          <a:blip r:embed="rId3">
            <a:alphaModFix/>
          </a:blip>
          <a:srcRect b="0" l="0" r="0" t="0"/>
          <a:stretch/>
        </p:blipFill>
        <p:spPr>
          <a:xfrm>
            <a:off x="8183880" y="4517136"/>
            <a:ext cx="3794761" cy="221284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9"/>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Achievements</a:t>
            </a:r>
            <a:endParaRPr/>
          </a:p>
        </p:txBody>
      </p:sp>
      <p:sp>
        <p:nvSpPr>
          <p:cNvPr id="255" name="Google Shape;255;p39"/>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2"/>
              </a:buClr>
              <a:buSzPts val="1100"/>
              <a:buFont typeface="Arial"/>
              <a:buNone/>
            </a:pPr>
            <a:r>
              <a:rPr lang="en-US"/>
              <a:t>video here</a:t>
            </a:r>
            <a:endParaRPr/>
          </a:p>
        </p:txBody>
      </p:sp>
      <p:pic>
        <p:nvPicPr>
          <p:cNvPr id="256" name="Google Shape;256;p39" title="Achievements.mp4">
            <a:hlinkClick r:id="rId3"/>
          </p:cNvPr>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0"/>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Title Screen: Tips</a:t>
            </a:r>
            <a:endParaRPr/>
          </a:p>
        </p:txBody>
      </p:sp>
      <p:pic>
        <p:nvPicPr>
          <p:cNvPr id="262" name="Google Shape;262;p40"/>
          <p:cNvPicPr preferRelativeResize="0"/>
          <p:nvPr/>
        </p:nvPicPr>
        <p:blipFill rotWithShape="1">
          <a:blip r:embed="rId3">
            <a:alphaModFix/>
          </a:blip>
          <a:srcRect b="0" l="39" r="38" t="0"/>
          <a:stretch/>
        </p:blipFill>
        <p:spPr>
          <a:xfrm>
            <a:off x="1907625" y="1772250"/>
            <a:ext cx="8023850" cy="4723575"/>
          </a:xfrm>
          <a:prstGeom prst="rect">
            <a:avLst/>
          </a:prstGeom>
          <a:noFill/>
          <a:ln>
            <a:noFill/>
          </a:ln>
        </p:spPr>
      </p:pic>
      <p:sp>
        <p:nvSpPr>
          <p:cNvPr id="263" name="Google Shape;263;p40"/>
          <p:cNvSpPr/>
          <p:nvPr/>
        </p:nvSpPr>
        <p:spPr>
          <a:xfrm>
            <a:off x="4676200" y="5174875"/>
            <a:ext cx="2486700" cy="1059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41"/>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1100"/>
              <a:buFont typeface="Arial"/>
              <a:buNone/>
            </a:pPr>
            <a:r>
              <a:rPr lang="en-US"/>
              <a:t>Tips</a:t>
            </a:r>
            <a:endParaRPr/>
          </a:p>
        </p:txBody>
      </p:sp>
      <p:sp>
        <p:nvSpPr>
          <p:cNvPr id="269" name="Google Shape;269;p41"/>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SzPts val="2250"/>
              <a:buNone/>
            </a:pPr>
            <a:r>
              <a:rPr lang="en-US"/>
              <a:t>The Tips screen can be found on the Main menu of the game. Here you’ll find all sorts of useful health and nutrition facts and information.</a:t>
            </a:r>
            <a:endParaRPr/>
          </a:p>
          <a:p>
            <a:pPr indent="-371475" lvl="0" marL="457200" rtl="0" algn="l">
              <a:lnSpc>
                <a:spcPct val="120000"/>
              </a:lnSpc>
              <a:spcBef>
                <a:spcPts val="1000"/>
              </a:spcBef>
              <a:spcAft>
                <a:spcPts val="0"/>
              </a:spcAft>
              <a:buClr>
                <a:srgbClr val="000000"/>
              </a:buClr>
              <a:buSzPts val="2250"/>
              <a:buChar char="●"/>
            </a:pPr>
            <a:r>
              <a:rPr b="1" lang="en-US">
                <a:solidFill>
                  <a:srgbClr val="000000"/>
                </a:solidFill>
              </a:rPr>
              <a:t>Categorized by relation to minigame</a:t>
            </a:r>
            <a:endParaRPr b="1">
              <a:solidFill>
                <a:srgbClr val="000000"/>
              </a:solidFill>
            </a:endParaRPr>
          </a:p>
          <a:p>
            <a:pPr indent="-371475" lvl="1" marL="914400" rtl="0" algn="l">
              <a:lnSpc>
                <a:spcPct val="120000"/>
              </a:lnSpc>
              <a:spcBef>
                <a:spcPts val="0"/>
              </a:spcBef>
              <a:spcAft>
                <a:spcPts val="0"/>
              </a:spcAft>
              <a:buClr>
                <a:srgbClr val="000000"/>
              </a:buClr>
              <a:buSzPts val="2250"/>
              <a:buChar char="○"/>
            </a:pPr>
            <a:r>
              <a:rPr lang="en-US">
                <a:solidFill>
                  <a:srgbClr val="000000"/>
                </a:solidFill>
              </a:rPr>
              <a:t>Foods to eat when you’re playing sports e.g. Football/Soccer</a:t>
            </a:r>
            <a:endParaRPr>
              <a:solidFill>
                <a:srgbClr val="000000"/>
              </a:solidFill>
            </a:endParaRPr>
          </a:p>
          <a:p>
            <a:pPr indent="-371475" lvl="0" marL="457200" rtl="0" algn="l">
              <a:lnSpc>
                <a:spcPct val="120000"/>
              </a:lnSpc>
              <a:spcBef>
                <a:spcPts val="0"/>
              </a:spcBef>
              <a:spcAft>
                <a:spcPts val="0"/>
              </a:spcAft>
              <a:buClr>
                <a:srgbClr val="000000"/>
              </a:buClr>
              <a:buSzPts val="2250"/>
              <a:buChar char="●"/>
            </a:pPr>
            <a:r>
              <a:rPr b="1" lang="en-US">
                <a:solidFill>
                  <a:srgbClr val="000000"/>
                </a:solidFill>
              </a:rPr>
              <a:t>Displays preview of minigame</a:t>
            </a:r>
            <a:endParaRPr b="1">
              <a:solidFill>
                <a:srgbClr val="000000"/>
              </a:solidFill>
            </a:endParaRPr>
          </a:p>
          <a:p>
            <a:pPr indent="-371475" lvl="1" marL="914400" rtl="0" algn="l">
              <a:lnSpc>
                <a:spcPct val="120000"/>
              </a:lnSpc>
              <a:spcBef>
                <a:spcPts val="0"/>
              </a:spcBef>
              <a:spcAft>
                <a:spcPts val="0"/>
              </a:spcAft>
              <a:buClr>
                <a:srgbClr val="000000"/>
              </a:buClr>
              <a:buSzPts val="2250"/>
              <a:buChar char="○"/>
            </a:pPr>
            <a:r>
              <a:rPr lang="en-US">
                <a:solidFill>
                  <a:srgbClr val="000000"/>
                </a:solidFill>
              </a:rPr>
              <a:t>Further reinforces connection between activities nutrition</a:t>
            </a:r>
            <a:endParaRPr>
              <a:solidFill>
                <a:srgbClr val="000000"/>
              </a:solidFill>
            </a:endParaRPr>
          </a:p>
        </p:txBody>
      </p:sp>
      <p:pic>
        <p:nvPicPr>
          <p:cNvPr id="270" name="Google Shape;270;p41"/>
          <p:cNvPicPr preferRelativeResize="0"/>
          <p:nvPr/>
        </p:nvPicPr>
        <p:blipFill rotWithShape="1">
          <a:blip r:embed="rId3">
            <a:alphaModFix/>
          </a:blip>
          <a:srcRect b="0" l="0" r="0" t="0"/>
          <a:stretch/>
        </p:blipFill>
        <p:spPr>
          <a:xfrm>
            <a:off x="8184450" y="4519600"/>
            <a:ext cx="3792499" cy="22138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2"/>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Tips</a:t>
            </a:r>
            <a:endParaRPr/>
          </a:p>
        </p:txBody>
      </p:sp>
      <p:sp>
        <p:nvSpPr>
          <p:cNvPr id="276" name="Google Shape;276;p42"/>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2"/>
              </a:buClr>
              <a:buSzPts val="1100"/>
              <a:buFont typeface="Arial"/>
              <a:buNone/>
            </a:pPr>
            <a:r>
              <a:rPr lang="en-US"/>
              <a:t>video here</a:t>
            </a:r>
            <a:endParaRPr/>
          </a:p>
        </p:txBody>
      </p:sp>
      <p:pic>
        <p:nvPicPr>
          <p:cNvPr id="277" name="Google Shape;277;p42" title="Tips.mp4">
            <a:hlinkClick r:id="rId3"/>
          </p:cNvPr>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1290488" y="33896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Twentieth Century"/>
              <a:buNone/>
            </a:pPr>
            <a:r>
              <a:rPr lang="en-US"/>
              <a:t>Team Members</a:t>
            </a:r>
            <a:endParaRPr/>
          </a:p>
        </p:txBody>
      </p:sp>
      <p:sp>
        <p:nvSpPr>
          <p:cNvPr id="84" name="Google Shape;84;p16"/>
          <p:cNvSpPr txBox="1"/>
          <p:nvPr/>
        </p:nvSpPr>
        <p:spPr>
          <a:xfrm>
            <a:off x="838199" y="5569545"/>
            <a:ext cx="2901165"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666666"/>
                </a:solidFill>
                <a:latin typeface="Twentieth Century"/>
                <a:ea typeface="Twentieth Century"/>
                <a:cs typeface="Twentieth Century"/>
                <a:sym typeface="Twentieth Century"/>
              </a:rPr>
              <a:t>Nick Bonavia – COSC – Programmer</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person and a dog posing for the camera&#10;&#10;Description automatically generated" id="85" name="Google Shape;85;p16"/>
          <p:cNvPicPr preferRelativeResize="0"/>
          <p:nvPr/>
        </p:nvPicPr>
        <p:blipFill rotWithShape="1">
          <a:blip r:embed="rId3">
            <a:alphaModFix/>
          </a:blip>
          <a:srcRect b="0" l="0" r="0" t="0"/>
          <a:stretch/>
        </p:blipFill>
        <p:spPr>
          <a:xfrm>
            <a:off x="838200" y="1582220"/>
            <a:ext cx="2901165" cy="3780890"/>
          </a:xfrm>
          <a:prstGeom prst="rect">
            <a:avLst/>
          </a:prstGeom>
          <a:noFill/>
          <a:ln>
            <a:noFill/>
          </a:ln>
        </p:spPr>
      </p:pic>
      <p:pic>
        <p:nvPicPr>
          <p:cNvPr descr="A person wearing a suit and tie standing in front of a building&#10;&#10;Description automatically generated" id="86" name="Google Shape;86;p16"/>
          <p:cNvPicPr preferRelativeResize="0"/>
          <p:nvPr/>
        </p:nvPicPr>
        <p:blipFill rotWithShape="1">
          <a:blip r:embed="rId4">
            <a:alphaModFix/>
          </a:blip>
          <a:srcRect b="0" l="26321" r="26864" t="0"/>
          <a:stretch/>
        </p:blipFill>
        <p:spPr>
          <a:xfrm>
            <a:off x="4506503" y="1582220"/>
            <a:ext cx="2716334" cy="3780890"/>
          </a:xfrm>
          <a:prstGeom prst="rect">
            <a:avLst/>
          </a:prstGeom>
          <a:noFill/>
          <a:ln>
            <a:noFill/>
          </a:ln>
        </p:spPr>
      </p:pic>
      <p:sp>
        <p:nvSpPr>
          <p:cNvPr id="87" name="Google Shape;87;p16"/>
          <p:cNvSpPr txBox="1"/>
          <p:nvPr/>
        </p:nvSpPr>
        <p:spPr>
          <a:xfrm>
            <a:off x="4424899" y="5569545"/>
            <a:ext cx="2794675"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666666"/>
                </a:solidFill>
                <a:latin typeface="Twentieth Century"/>
                <a:ea typeface="Twentieth Century"/>
                <a:cs typeface="Twentieth Century"/>
                <a:sym typeface="Twentieth Century"/>
              </a:rPr>
              <a:t>Sellars Levy – COSC – Programmer</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wentieth Century"/>
              <a:ea typeface="Twentieth Century"/>
              <a:cs typeface="Twentieth Century"/>
              <a:sym typeface="Twentieth Century"/>
            </a:endParaRPr>
          </a:p>
        </p:txBody>
      </p:sp>
      <p:pic>
        <p:nvPicPr>
          <p:cNvPr descr="A person standing posing for the camera&#10;&#10;Description automatically generated" id="88" name="Google Shape;88;p16"/>
          <p:cNvPicPr preferRelativeResize="0"/>
          <p:nvPr/>
        </p:nvPicPr>
        <p:blipFill rotWithShape="1">
          <a:blip r:embed="rId5">
            <a:alphaModFix/>
          </a:blip>
          <a:srcRect b="0" l="13998" r="27993" t="0"/>
          <a:stretch/>
        </p:blipFill>
        <p:spPr>
          <a:xfrm>
            <a:off x="7905109" y="1582220"/>
            <a:ext cx="2995771" cy="3785890"/>
          </a:xfrm>
          <a:prstGeom prst="rect">
            <a:avLst/>
          </a:prstGeom>
          <a:noFill/>
          <a:ln>
            <a:noFill/>
          </a:ln>
        </p:spPr>
      </p:pic>
      <p:sp>
        <p:nvSpPr>
          <p:cNvPr id="89" name="Google Shape;89;p16"/>
          <p:cNvSpPr txBox="1"/>
          <p:nvPr/>
        </p:nvSpPr>
        <p:spPr>
          <a:xfrm>
            <a:off x="7905109" y="5570497"/>
            <a:ext cx="2995771"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666666"/>
                </a:solidFill>
                <a:latin typeface="Twentieth Century"/>
                <a:ea typeface="Twentieth Century"/>
                <a:cs typeface="Twentieth Century"/>
                <a:sym typeface="Twentieth Century"/>
              </a:rPr>
              <a:t>Westen Riley – COSC - Programmer</a:t>
            </a:r>
            <a:endParaRPr b="0" i="0" sz="1400" u="none" cap="none" strike="noStrike">
              <a:solidFill>
                <a:srgbClr val="666666"/>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3"/>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Challenges/What We Learned</a:t>
            </a:r>
            <a:endParaRPr/>
          </a:p>
        </p:txBody>
      </p:sp>
      <p:sp>
        <p:nvSpPr>
          <p:cNvPr id="283" name="Google Shape;283;p43"/>
          <p:cNvSpPr txBox="1"/>
          <p:nvPr>
            <p:ph idx="1" type="body"/>
          </p:nvPr>
        </p:nvSpPr>
        <p:spPr>
          <a:xfrm>
            <a:off x="1143000" y="2015524"/>
            <a:ext cx="9906000" cy="3890700"/>
          </a:xfrm>
          <a:prstGeom prst="rect">
            <a:avLst/>
          </a:prstGeom>
          <a:noFill/>
          <a:ln>
            <a:noFill/>
          </a:ln>
        </p:spPr>
        <p:txBody>
          <a:bodyPr anchorCtr="0" anchor="t" bIns="45700" lIns="91425" spcFirstLastPara="1" rIns="91425" wrap="square" tIns="45700">
            <a:noAutofit/>
          </a:bodyPr>
          <a:lstStyle/>
          <a:p>
            <a:pPr indent="-371475" lvl="0" marL="457200" rtl="0" algn="l">
              <a:lnSpc>
                <a:spcPct val="120000"/>
              </a:lnSpc>
              <a:spcBef>
                <a:spcPts val="1000"/>
              </a:spcBef>
              <a:spcAft>
                <a:spcPts val="0"/>
              </a:spcAft>
              <a:buClr>
                <a:srgbClr val="434343"/>
              </a:buClr>
              <a:buSzPts val="2250"/>
              <a:buChar char="●"/>
            </a:pPr>
            <a:r>
              <a:rPr lang="en-US">
                <a:solidFill>
                  <a:srgbClr val="434343"/>
                </a:solidFill>
              </a:rPr>
              <a:t>GitHub</a:t>
            </a:r>
            <a:endParaRPr>
              <a:solidFill>
                <a:srgbClr val="434343"/>
              </a:solidFill>
            </a:endParaRPr>
          </a:p>
          <a:p>
            <a:pPr indent="-371475" lvl="1" marL="914400" rtl="0" algn="l">
              <a:lnSpc>
                <a:spcPct val="120000"/>
              </a:lnSpc>
              <a:spcBef>
                <a:spcPts val="0"/>
              </a:spcBef>
              <a:spcAft>
                <a:spcPts val="0"/>
              </a:spcAft>
              <a:buClr>
                <a:srgbClr val="434343"/>
              </a:buClr>
              <a:buSzPts val="2250"/>
              <a:buChar char="○"/>
            </a:pPr>
            <a:r>
              <a:rPr lang="en-US">
                <a:solidFill>
                  <a:srgbClr val="434343"/>
                </a:solidFill>
              </a:rPr>
              <a:t>.import files</a:t>
            </a:r>
            <a:endParaRPr>
              <a:solidFill>
                <a:srgbClr val="434343"/>
              </a:solidFill>
            </a:endParaRPr>
          </a:p>
          <a:p>
            <a:pPr indent="-371475" lvl="1" marL="914400" rtl="0" algn="l">
              <a:lnSpc>
                <a:spcPct val="120000"/>
              </a:lnSpc>
              <a:spcBef>
                <a:spcPts val="0"/>
              </a:spcBef>
              <a:spcAft>
                <a:spcPts val="0"/>
              </a:spcAft>
              <a:buClr>
                <a:srgbClr val="434343"/>
              </a:buClr>
              <a:buSzPts val="2250"/>
              <a:buChar char="○"/>
            </a:pPr>
            <a:r>
              <a:rPr lang="en-US">
                <a:solidFill>
                  <a:srgbClr val="434343"/>
                </a:solidFill>
              </a:rPr>
              <a:t>Merging - some conflicts were not being shown (.tscn files)</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Godot</a:t>
            </a:r>
            <a:endParaRPr>
              <a:solidFill>
                <a:srgbClr val="434343"/>
              </a:solidFill>
            </a:endParaRPr>
          </a:p>
          <a:p>
            <a:pPr indent="-371475" lvl="1" marL="914400" rtl="0" algn="l">
              <a:lnSpc>
                <a:spcPct val="120000"/>
              </a:lnSpc>
              <a:spcBef>
                <a:spcPts val="0"/>
              </a:spcBef>
              <a:spcAft>
                <a:spcPts val="0"/>
              </a:spcAft>
              <a:buClr>
                <a:srgbClr val="434343"/>
              </a:buClr>
              <a:buSzPts val="2250"/>
              <a:buChar char="○"/>
            </a:pPr>
            <a:r>
              <a:rPr lang="en-US">
                <a:solidFill>
                  <a:srgbClr val="434343"/>
                </a:solidFill>
              </a:rPr>
              <a:t>Not much experience - Pair programming and show and tell</a:t>
            </a:r>
            <a:endParaRPr>
              <a:solidFill>
                <a:srgbClr val="434343"/>
              </a:solidFill>
            </a:endParaRPr>
          </a:p>
          <a:p>
            <a:pPr indent="-371475" lvl="1" marL="914400" rtl="0" algn="l">
              <a:lnSpc>
                <a:spcPct val="120000"/>
              </a:lnSpc>
              <a:spcBef>
                <a:spcPts val="0"/>
              </a:spcBef>
              <a:spcAft>
                <a:spcPts val="0"/>
              </a:spcAft>
              <a:buClr>
                <a:srgbClr val="434343"/>
              </a:buClr>
              <a:buSzPts val="2250"/>
              <a:buChar char="○"/>
            </a:pPr>
            <a:r>
              <a:rPr lang="en-US">
                <a:solidFill>
                  <a:srgbClr val="434343"/>
                </a:solidFill>
              </a:rPr>
              <a:t>Some discrete bugs with the engine made for some big problems</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Resources</a:t>
            </a:r>
            <a:endParaRPr>
              <a:solidFill>
                <a:srgbClr val="434343"/>
              </a:solidFill>
            </a:endParaRPr>
          </a:p>
          <a:p>
            <a:pPr indent="-371475" lvl="1" marL="914400" rtl="0" algn="l">
              <a:lnSpc>
                <a:spcPct val="120000"/>
              </a:lnSpc>
              <a:spcBef>
                <a:spcPts val="0"/>
              </a:spcBef>
              <a:spcAft>
                <a:spcPts val="0"/>
              </a:spcAft>
              <a:buClr>
                <a:srgbClr val="434343"/>
              </a:buClr>
              <a:buSzPts val="2250"/>
              <a:buChar char="○"/>
            </a:pPr>
            <a:r>
              <a:rPr lang="en-US">
                <a:solidFill>
                  <a:srgbClr val="434343"/>
                </a:solidFill>
              </a:rPr>
              <a:t>We ended up making our own art for style consistency</a:t>
            </a:r>
            <a:endParaRPr>
              <a:solidFill>
                <a:srgbClr val="434343"/>
              </a:solidFill>
            </a:endParaRPr>
          </a:p>
          <a:p>
            <a:pPr indent="-371475" lvl="1" marL="914400" rtl="0" algn="l">
              <a:lnSpc>
                <a:spcPct val="120000"/>
              </a:lnSpc>
              <a:spcBef>
                <a:spcPts val="0"/>
              </a:spcBef>
              <a:spcAft>
                <a:spcPts val="0"/>
              </a:spcAft>
              <a:buClr>
                <a:srgbClr val="434343"/>
              </a:buClr>
              <a:buSzPts val="2250"/>
              <a:buChar char="○"/>
            </a:pPr>
            <a:r>
              <a:rPr lang="en-US">
                <a:solidFill>
                  <a:srgbClr val="434343"/>
                </a:solidFill>
              </a:rPr>
              <a:t>Music/sound and understanding the licencing </a:t>
            </a:r>
            <a:endParaRPr>
              <a:solidFill>
                <a:srgbClr val="434343"/>
              </a:solidFill>
            </a:endParaRPr>
          </a:p>
          <a:p>
            <a:pPr indent="0" lvl="0" marL="0" rtl="0" algn="l">
              <a:lnSpc>
                <a:spcPct val="120000"/>
              </a:lnSpc>
              <a:spcBef>
                <a:spcPts val="1000"/>
              </a:spcBef>
              <a:spcAft>
                <a:spcPts val="0"/>
              </a:spcAft>
              <a:buSzPts val="2250"/>
              <a:buNone/>
            </a:pPr>
            <a:r>
              <a:t/>
            </a:r>
            <a:endParaRPr>
              <a:solidFill>
                <a:srgbClr val="434343"/>
              </a:solidFill>
            </a:endParaRPr>
          </a:p>
        </p:txBody>
      </p:sp>
      <p:pic>
        <p:nvPicPr>
          <p:cNvPr id="284" name="Google Shape;284;p43"/>
          <p:cNvPicPr preferRelativeResize="0"/>
          <p:nvPr/>
        </p:nvPicPr>
        <p:blipFill rotWithShape="1">
          <a:blip r:embed="rId3">
            <a:alphaModFix/>
          </a:blip>
          <a:srcRect b="0" l="0" r="0" t="0"/>
          <a:stretch/>
        </p:blipFill>
        <p:spPr>
          <a:xfrm>
            <a:off x="8658225" y="4269388"/>
            <a:ext cx="2647950" cy="1724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88" name="Shape 288"/>
        <p:cNvGrpSpPr/>
        <p:nvPr/>
      </p:nvGrpSpPr>
      <p:grpSpPr>
        <a:xfrm>
          <a:off x="0" y="0"/>
          <a:ext cx="0" cy="0"/>
          <a:chOff x="0" y="0"/>
          <a:chExt cx="0" cy="0"/>
        </a:xfrm>
      </p:grpSpPr>
      <p:sp>
        <p:nvSpPr>
          <p:cNvPr id="289" name="Google Shape;289;p44"/>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What We Learned</a:t>
            </a:r>
            <a:endParaRPr/>
          </a:p>
        </p:txBody>
      </p:sp>
      <p:sp>
        <p:nvSpPr>
          <p:cNvPr id="290" name="Google Shape;290;p44"/>
          <p:cNvSpPr txBox="1"/>
          <p:nvPr>
            <p:ph idx="1" type="body"/>
          </p:nvPr>
        </p:nvSpPr>
        <p:spPr>
          <a:xfrm>
            <a:off x="1141437" y="1965812"/>
            <a:ext cx="9906000" cy="3541800"/>
          </a:xfrm>
          <a:prstGeom prst="rect">
            <a:avLst/>
          </a:prstGeom>
          <a:noFill/>
          <a:ln>
            <a:noFill/>
          </a:ln>
        </p:spPr>
        <p:txBody>
          <a:bodyPr anchorCtr="0" anchor="t" bIns="45700" lIns="91425" spcFirstLastPara="1" rIns="91425" wrap="square" tIns="45700">
            <a:noAutofit/>
          </a:bodyPr>
          <a:lstStyle/>
          <a:p>
            <a:pPr indent="-371475" lvl="0" marL="457200" rtl="0" algn="l">
              <a:lnSpc>
                <a:spcPct val="120000"/>
              </a:lnSpc>
              <a:spcBef>
                <a:spcPts val="1000"/>
              </a:spcBef>
              <a:spcAft>
                <a:spcPts val="0"/>
              </a:spcAft>
              <a:buClr>
                <a:srgbClr val="434343"/>
              </a:buClr>
              <a:buSzPts val="2250"/>
              <a:buChar char="●"/>
            </a:pPr>
            <a:r>
              <a:rPr lang="en-US">
                <a:solidFill>
                  <a:srgbClr val="434343"/>
                </a:solidFill>
              </a:rPr>
              <a:t>How to develop a game using Godot and GDScript</a:t>
            </a:r>
            <a:endParaRPr>
              <a:solidFill>
                <a:srgbClr val="434343"/>
              </a:solidFill>
            </a:endParaRPr>
          </a:p>
          <a:p>
            <a:pPr indent="-371475" lvl="1" marL="914400" rtl="0" algn="l">
              <a:lnSpc>
                <a:spcPct val="120000"/>
              </a:lnSpc>
              <a:spcBef>
                <a:spcPts val="0"/>
              </a:spcBef>
              <a:spcAft>
                <a:spcPts val="0"/>
              </a:spcAft>
              <a:buClr>
                <a:srgbClr val="434343"/>
              </a:buClr>
              <a:buSzPts val="2250"/>
              <a:buChar char="○"/>
            </a:pPr>
            <a:r>
              <a:rPr lang="en-US" sz="2400">
                <a:solidFill>
                  <a:srgbClr val="434343"/>
                </a:solidFill>
              </a:rPr>
              <a:t>Structuring scene hierarchies through canvas layers</a:t>
            </a:r>
            <a:endParaRPr sz="2400">
              <a:solidFill>
                <a:srgbClr val="434343"/>
              </a:solidFill>
            </a:endParaRPr>
          </a:p>
          <a:p>
            <a:pPr indent="-381000" lvl="1" marL="914400" rtl="0" algn="l">
              <a:lnSpc>
                <a:spcPct val="120000"/>
              </a:lnSpc>
              <a:spcBef>
                <a:spcPts val="0"/>
              </a:spcBef>
              <a:spcAft>
                <a:spcPts val="0"/>
              </a:spcAft>
              <a:buClr>
                <a:srgbClr val="434343"/>
              </a:buClr>
              <a:buSzPts val="2400"/>
              <a:buChar char="○"/>
            </a:pPr>
            <a:r>
              <a:rPr lang="en-US" sz="2400">
                <a:solidFill>
                  <a:srgbClr val="434343"/>
                </a:solidFill>
              </a:rPr>
              <a:t>Using signals for event handling</a:t>
            </a:r>
            <a:endParaRPr sz="2400">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How to use GitHub in a team project by managing branches and merges</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Game design, splitting the work into decoupled parts</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Consistent style for the art</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How to communicate with different people from different fields</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How to work as a team to find solutions to problems and to use our strengths to help where others are struggling.</a:t>
            </a:r>
            <a:endParaRPr>
              <a:solidFill>
                <a:srgbClr val="434343"/>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5"/>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Future Plans</a:t>
            </a:r>
            <a:endParaRPr/>
          </a:p>
        </p:txBody>
      </p:sp>
      <p:sp>
        <p:nvSpPr>
          <p:cNvPr id="296" name="Google Shape;296;p45"/>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371475" lvl="0" marL="457200" rtl="0" algn="l">
              <a:lnSpc>
                <a:spcPct val="120000"/>
              </a:lnSpc>
              <a:spcBef>
                <a:spcPts val="0"/>
              </a:spcBef>
              <a:spcAft>
                <a:spcPts val="0"/>
              </a:spcAft>
              <a:buClr>
                <a:srgbClr val="434343"/>
              </a:buClr>
              <a:buSzPts val="2250"/>
              <a:buChar char="●"/>
            </a:pPr>
            <a:r>
              <a:rPr lang="en-US">
                <a:solidFill>
                  <a:srgbClr val="434343"/>
                </a:solidFill>
              </a:rPr>
              <a:t>Handing the project off to TCU</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Possibility of furthering development in future semesters.</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Eventual hope is to have it published on app store and Google Play store</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Pilot the application to schools associated with Sir Stanley Matthews Coaching Foundation</a:t>
            </a:r>
            <a:endParaRPr>
              <a:solidFill>
                <a:srgbClr val="434343"/>
              </a:solidFill>
            </a:endParaRPr>
          </a:p>
          <a:p>
            <a:pPr indent="0" lvl="0" marL="0" rtl="0" algn="l">
              <a:lnSpc>
                <a:spcPct val="120000"/>
              </a:lnSpc>
              <a:spcBef>
                <a:spcPts val="1000"/>
              </a:spcBef>
              <a:spcAft>
                <a:spcPts val="0"/>
              </a:spcAft>
              <a:buSzPts val="225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46"/>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Acknowledgements</a:t>
            </a:r>
            <a:endParaRPr/>
          </a:p>
        </p:txBody>
      </p:sp>
      <p:sp>
        <p:nvSpPr>
          <p:cNvPr id="302" name="Google Shape;302;p46"/>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371475" lvl="0" marL="457200" rtl="0" algn="l">
              <a:lnSpc>
                <a:spcPct val="120000"/>
              </a:lnSpc>
              <a:spcBef>
                <a:spcPts val="1000"/>
              </a:spcBef>
              <a:spcAft>
                <a:spcPts val="0"/>
              </a:spcAft>
              <a:buClr>
                <a:srgbClr val="434343"/>
              </a:buClr>
              <a:buSzPts val="2250"/>
              <a:buChar char="●"/>
            </a:pPr>
            <a:r>
              <a:rPr lang="en-US">
                <a:solidFill>
                  <a:srgbClr val="434343"/>
                </a:solidFill>
              </a:rPr>
              <a:t>Professor Davis and her nutrition students</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TCU CS Department</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Dr. Scherger and Dr. Wei </a:t>
            </a:r>
            <a:endParaRPr>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7"/>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Outline</a:t>
            </a:r>
            <a:endParaRPr/>
          </a:p>
        </p:txBody>
      </p:sp>
      <p:sp>
        <p:nvSpPr>
          <p:cNvPr id="95" name="Google Shape;95;p17"/>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1000"/>
              </a:spcBef>
              <a:spcAft>
                <a:spcPts val="0"/>
              </a:spcAft>
              <a:buClr>
                <a:srgbClr val="434343"/>
              </a:buClr>
              <a:buSzPts val="2800"/>
              <a:buChar char="•"/>
            </a:pPr>
            <a:r>
              <a:rPr lang="en-US" sz="2800">
                <a:solidFill>
                  <a:srgbClr val="434343"/>
                </a:solidFill>
              </a:rPr>
              <a:t>Our Client</a:t>
            </a:r>
            <a:endParaRPr sz="2800">
              <a:solidFill>
                <a:srgbClr val="434343"/>
              </a:solidFill>
            </a:endParaRPr>
          </a:p>
          <a:p>
            <a:pPr indent="-406400" lvl="0" marL="457200" rtl="0" algn="l">
              <a:lnSpc>
                <a:spcPct val="150000"/>
              </a:lnSpc>
              <a:spcBef>
                <a:spcPts val="0"/>
              </a:spcBef>
              <a:spcAft>
                <a:spcPts val="0"/>
              </a:spcAft>
              <a:buClr>
                <a:srgbClr val="434343"/>
              </a:buClr>
              <a:buSzPts val="2800"/>
              <a:buChar char="•"/>
            </a:pPr>
            <a:r>
              <a:rPr lang="en-US" sz="2800">
                <a:solidFill>
                  <a:srgbClr val="434343"/>
                </a:solidFill>
              </a:rPr>
              <a:t>The Problem</a:t>
            </a:r>
            <a:endParaRPr sz="2800">
              <a:solidFill>
                <a:srgbClr val="434343"/>
              </a:solidFill>
            </a:endParaRPr>
          </a:p>
          <a:p>
            <a:pPr indent="-406400" lvl="0" marL="457200" rtl="0" algn="l">
              <a:lnSpc>
                <a:spcPct val="150000"/>
              </a:lnSpc>
              <a:spcBef>
                <a:spcPts val="0"/>
              </a:spcBef>
              <a:spcAft>
                <a:spcPts val="0"/>
              </a:spcAft>
              <a:buClr>
                <a:srgbClr val="434343"/>
              </a:buClr>
              <a:buSzPts val="2800"/>
              <a:buChar char="•"/>
            </a:pPr>
            <a:r>
              <a:rPr lang="en-US" sz="2800">
                <a:solidFill>
                  <a:srgbClr val="434343"/>
                </a:solidFill>
              </a:rPr>
              <a:t>The Goal </a:t>
            </a:r>
            <a:endParaRPr sz="2800">
              <a:solidFill>
                <a:srgbClr val="434343"/>
              </a:solidFill>
            </a:endParaRPr>
          </a:p>
          <a:p>
            <a:pPr indent="-406400" lvl="0" marL="457200" rtl="0" algn="l">
              <a:lnSpc>
                <a:spcPct val="150000"/>
              </a:lnSpc>
              <a:spcBef>
                <a:spcPts val="0"/>
              </a:spcBef>
              <a:spcAft>
                <a:spcPts val="0"/>
              </a:spcAft>
              <a:buClr>
                <a:srgbClr val="434343"/>
              </a:buClr>
              <a:buSzPts val="2800"/>
              <a:buChar char="•"/>
            </a:pPr>
            <a:r>
              <a:rPr lang="en-US" sz="2800">
                <a:solidFill>
                  <a:srgbClr val="434343"/>
                </a:solidFill>
              </a:rPr>
              <a:t>Our Solution</a:t>
            </a:r>
            <a:endParaRPr sz="2800">
              <a:solidFill>
                <a:srgbClr val="434343"/>
              </a:solidFill>
            </a:endParaRPr>
          </a:p>
          <a:p>
            <a:pPr indent="-406400" lvl="0" marL="457200" rtl="0" algn="l">
              <a:lnSpc>
                <a:spcPct val="150000"/>
              </a:lnSpc>
              <a:spcBef>
                <a:spcPts val="0"/>
              </a:spcBef>
              <a:spcAft>
                <a:spcPts val="0"/>
              </a:spcAft>
              <a:buClr>
                <a:srgbClr val="434343"/>
              </a:buClr>
              <a:buSzPts val="2800"/>
              <a:buChar char="•"/>
            </a:pPr>
            <a:r>
              <a:rPr lang="en-US" sz="2800">
                <a:solidFill>
                  <a:srgbClr val="434343"/>
                </a:solidFill>
              </a:rPr>
              <a:t>Demo</a:t>
            </a:r>
            <a:endParaRPr sz="2800">
              <a:solidFill>
                <a:srgbClr val="434343"/>
              </a:solidFill>
            </a:endParaRPr>
          </a:p>
          <a:p>
            <a:pPr indent="-406400" lvl="0" marL="457200" rtl="0" algn="l">
              <a:lnSpc>
                <a:spcPct val="150000"/>
              </a:lnSpc>
              <a:spcBef>
                <a:spcPts val="0"/>
              </a:spcBef>
              <a:spcAft>
                <a:spcPts val="0"/>
              </a:spcAft>
              <a:buClr>
                <a:srgbClr val="434343"/>
              </a:buClr>
              <a:buSzPts val="2800"/>
              <a:buChar char="•"/>
            </a:pPr>
            <a:r>
              <a:rPr lang="en-US" sz="2800">
                <a:solidFill>
                  <a:srgbClr val="434343"/>
                </a:solidFill>
              </a:rPr>
              <a:t>What We Learned</a:t>
            </a:r>
            <a:endParaRPr sz="2800">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Twentieth Century"/>
              <a:buNone/>
            </a:pPr>
            <a:r>
              <a:rPr lang="en-US"/>
              <a:t>Our Client</a:t>
            </a:r>
            <a:endParaRPr/>
          </a:p>
        </p:txBody>
      </p:sp>
      <p:sp>
        <p:nvSpPr>
          <p:cNvPr id="101" name="Google Shape;101;p18"/>
          <p:cNvSpPr txBox="1"/>
          <p:nvPr>
            <p:ph idx="1" type="body"/>
          </p:nvPr>
        </p:nvSpPr>
        <p:spPr>
          <a:xfrm>
            <a:off x="1141425" y="1862850"/>
            <a:ext cx="8654100" cy="3541800"/>
          </a:xfrm>
          <a:prstGeom prst="rect">
            <a:avLst/>
          </a:prstGeom>
          <a:noFill/>
          <a:ln>
            <a:noFill/>
          </a:ln>
        </p:spPr>
        <p:txBody>
          <a:bodyPr anchorCtr="0" anchor="t" bIns="45700" lIns="91425" spcFirstLastPara="1" rIns="91425" wrap="square" tIns="45700">
            <a:noAutofit/>
          </a:bodyPr>
          <a:lstStyle/>
          <a:p>
            <a:pPr indent="-190500" lvl="0" marL="228600" rtl="0" algn="l">
              <a:lnSpc>
                <a:spcPct val="120000"/>
              </a:lnSpc>
              <a:spcBef>
                <a:spcPts val="0"/>
              </a:spcBef>
              <a:spcAft>
                <a:spcPts val="0"/>
              </a:spcAft>
              <a:buClr>
                <a:srgbClr val="434343"/>
              </a:buClr>
              <a:buSzPts val="2400"/>
              <a:buChar char="•"/>
            </a:pPr>
            <a:r>
              <a:rPr lang="en-US">
                <a:solidFill>
                  <a:srgbClr val="434343"/>
                </a:solidFill>
              </a:rPr>
              <a:t>Professor Samantha Davis</a:t>
            </a:r>
            <a:endParaRPr>
              <a:solidFill>
                <a:srgbClr val="434343"/>
              </a:solidFill>
            </a:endParaRPr>
          </a:p>
          <a:p>
            <a:pPr indent="-222250" lvl="1" marL="685800" rtl="0" algn="l">
              <a:lnSpc>
                <a:spcPct val="120000"/>
              </a:lnSpc>
              <a:spcBef>
                <a:spcPts val="500"/>
              </a:spcBef>
              <a:spcAft>
                <a:spcPts val="0"/>
              </a:spcAft>
              <a:buClr>
                <a:srgbClr val="434343"/>
              </a:buClr>
              <a:buSzPts val="2400"/>
              <a:buChar char="•"/>
            </a:pPr>
            <a:r>
              <a:rPr lang="en-US" sz="2400">
                <a:solidFill>
                  <a:srgbClr val="434343"/>
                </a:solidFill>
              </a:rPr>
              <a:t>Associate Professor in the Department of Nutritional Sciences</a:t>
            </a:r>
            <a:endParaRPr sz="2400">
              <a:solidFill>
                <a:srgbClr val="434343"/>
              </a:solidFill>
            </a:endParaRPr>
          </a:p>
          <a:p>
            <a:pPr indent="-222250" lvl="1" marL="685800" rtl="0" algn="l">
              <a:lnSpc>
                <a:spcPct val="120000"/>
              </a:lnSpc>
              <a:spcBef>
                <a:spcPts val="500"/>
              </a:spcBef>
              <a:spcAft>
                <a:spcPts val="0"/>
              </a:spcAft>
              <a:buClr>
                <a:srgbClr val="434343"/>
              </a:buClr>
              <a:buSzPts val="2400"/>
              <a:buChar char="•"/>
            </a:pPr>
            <a:r>
              <a:rPr lang="en-US" sz="2400">
                <a:solidFill>
                  <a:srgbClr val="434343"/>
                </a:solidFill>
              </a:rPr>
              <a:t>Works with Sir Stanley Matthews Coaching Foundation</a:t>
            </a:r>
            <a:endParaRPr sz="2400">
              <a:solidFill>
                <a:srgbClr val="434343"/>
              </a:solidFill>
            </a:endParaRPr>
          </a:p>
          <a:p>
            <a:pPr indent="-190500" lvl="0" marL="228600" rtl="0" algn="l">
              <a:lnSpc>
                <a:spcPct val="120000"/>
              </a:lnSpc>
              <a:spcBef>
                <a:spcPts val="1000"/>
              </a:spcBef>
              <a:spcAft>
                <a:spcPts val="0"/>
              </a:spcAft>
              <a:buClr>
                <a:srgbClr val="434343"/>
              </a:buClr>
              <a:buSzPts val="2400"/>
              <a:buChar char="•"/>
            </a:pPr>
            <a:r>
              <a:rPr lang="en-US">
                <a:solidFill>
                  <a:srgbClr val="434343"/>
                </a:solidFill>
              </a:rPr>
              <a:t>Sir Stanley Matthews Coaching Foundation</a:t>
            </a:r>
            <a:endParaRPr>
              <a:solidFill>
                <a:srgbClr val="434343"/>
              </a:solidFill>
            </a:endParaRPr>
          </a:p>
          <a:p>
            <a:pPr indent="-222250" lvl="1" marL="685800" rtl="0" algn="l">
              <a:lnSpc>
                <a:spcPct val="120000"/>
              </a:lnSpc>
              <a:spcBef>
                <a:spcPts val="500"/>
              </a:spcBef>
              <a:spcAft>
                <a:spcPts val="0"/>
              </a:spcAft>
              <a:buClr>
                <a:srgbClr val="434343"/>
              </a:buClr>
              <a:buSzPts val="2400"/>
              <a:buChar char="•"/>
            </a:pPr>
            <a:r>
              <a:rPr lang="en-US" sz="2400">
                <a:solidFill>
                  <a:srgbClr val="434343"/>
                </a:solidFill>
              </a:rPr>
              <a:t>Giving opportunities to kids to play sports</a:t>
            </a:r>
            <a:endParaRPr sz="2400">
              <a:solidFill>
                <a:srgbClr val="434343"/>
              </a:solidFill>
            </a:endParaRPr>
          </a:p>
          <a:p>
            <a:pPr indent="-222250" lvl="1" marL="685800" rtl="0" algn="l">
              <a:lnSpc>
                <a:spcPct val="120000"/>
              </a:lnSpc>
              <a:spcBef>
                <a:spcPts val="500"/>
              </a:spcBef>
              <a:spcAft>
                <a:spcPts val="0"/>
              </a:spcAft>
              <a:buClr>
                <a:srgbClr val="434343"/>
              </a:buClr>
              <a:buSzPts val="2400"/>
              <a:buChar char="•"/>
            </a:pPr>
            <a:r>
              <a:rPr lang="en-US" sz="2400">
                <a:solidFill>
                  <a:srgbClr val="434343"/>
                </a:solidFill>
              </a:rPr>
              <a:t>Inspiring kids to to be active and healthy</a:t>
            </a:r>
            <a:endParaRPr sz="2400">
              <a:solidFill>
                <a:srgbClr val="434343"/>
              </a:solidFill>
            </a:endParaRPr>
          </a:p>
          <a:p>
            <a:pPr indent="-222250" lvl="1" marL="685800" rtl="0" algn="l">
              <a:lnSpc>
                <a:spcPct val="120000"/>
              </a:lnSpc>
              <a:spcBef>
                <a:spcPts val="500"/>
              </a:spcBef>
              <a:spcAft>
                <a:spcPts val="0"/>
              </a:spcAft>
              <a:buClr>
                <a:srgbClr val="434343"/>
              </a:buClr>
              <a:buSzPts val="2400"/>
              <a:buChar char="•"/>
            </a:pPr>
            <a:r>
              <a:rPr lang="en-US" sz="2400">
                <a:solidFill>
                  <a:srgbClr val="434343"/>
                </a:solidFill>
              </a:rPr>
              <a:t>Want our app to be part of their Succeed with Stan Campaign</a:t>
            </a:r>
            <a:endParaRPr sz="2400">
              <a:solidFill>
                <a:srgbClr val="434343"/>
              </a:solidFill>
            </a:endParaRPr>
          </a:p>
        </p:txBody>
      </p:sp>
      <p:pic>
        <p:nvPicPr>
          <p:cNvPr id="102" name="Google Shape;102;p18"/>
          <p:cNvPicPr preferRelativeResize="0"/>
          <p:nvPr/>
        </p:nvPicPr>
        <p:blipFill rotWithShape="1">
          <a:blip r:embed="rId3">
            <a:alphaModFix/>
          </a:blip>
          <a:srcRect b="0" l="0" r="0" t="0"/>
          <a:stretch/>
        </p:blipFill>
        <p:spPr>
          <a:xfrm>
            <a:off x="9692324" y="3514650"/>
            <a:ext cx="1776451" cy="2348299"/>
          </a:xfrm>
          <a:prstGeom prst="rect">
            <a:avLst/>
          </a:prstGeom>
          <a:noFill/>
          <a:ln>
            <a:noFill/>
          </a:ln>
        </p:spPr>
      </p:pic>
      <p:pic>
        <p:nvPicPr>
          <p:cNvPr id="103" name="Google Shape;103;p18"/>
          <p:cNvPicPr preferRelativeResize="0"/>
          <p:nvPr/>
        </p:nvPicPr>
        <p:blipFill rotWithShape="1">
          <a:blip r:embed="rId4">
            <a:alphaModFix/>
          </a:blip>
          <a:srcRect b="0" l="0" r="0" t="0"/>
          <a:stretch/>
        </p:blipFill>
        <p:spPr>
          <a:xfrm>
            <a:off x="9692325" y="618525"/>
            <a:ext cx="1776450" cy="23685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Twentieth Century"/>
              <a:buNone/>
            </a:pPr>
            <a:r>
              <a:rPr lang="en-US"/>
              <a:t>The Problem (Big Picture)</a:t>
            </a:r>
            <a:endParaRPr/>
          </a:p>
        </p:txBody>
      </p:sp>
      <p:sp>
        <p:nvSpPr>
          <p:cNvPr id="109" name="Google Shape;109;p19"/>
          <p:cNvSpPr txBox="1"/>
          <p:nvPr>
            <p:ph idx="1" type="body"/>
          </p:nvPr>
        </p:nvSpPr>
        <p:spPr>
          <a:xfrm>
            <a:off x="1141425" y="2249475"/>
            <a:ext cx="7230900" cy="1778100"/>
          </a:xfrm>
          <a:prstGeom prst="rect">
            <a:avLst/>
          </a:prstGeom>
          <a:noFill/>
          <a:ln>
            <a:noFill/>
          </a:ln>
        </p:spPr>
        <p:txBody>
          <a:bodyPr anchorCtr="0" anchor="t" bIns="45700" lIns="91425" spcFirstLastPara="1" rIns="91425" wrap="square" tIns="45700">
            <a:noAutofit/>
          </a:bodyPr>
          <a:lstStyle/>
          <a:p>
            <a:pPr indent="-228600" lvl="0" marL="228600" rtl="0" algn="l">
              <a:lnSpc>
                <a:spcPct val="120000"/>
              </a:lnSpc>
              <a:spcBef>
                <a:spcPts val="0"/>
              </a:spcBef>
              <a:spcAft>
                <a:spcPts val="0"/>
              </a:spcAft>
              <a:buClr>
                <a:srgbClr val="434343"/>
              </a:buClr>
              <a:buSzPts val="3000"/>
              <a:buChar char="•"/>
            </a:pPr>
            <a:r>
              <a:rPr lang="en-US">
                <a:solidFill>
                  <a:srgbClr val="434343"/>
                </a:solidFill>
              </a:rPr>
              <a:t>Childhood Obesity rates are increasing</a:t>
            </a:r>
            <a:endParaRPr>
              <a:solidFill>
                <a:srgbClr val="434343"/>
              </a:solidFill>
            </a:endParaRPr>
          </a:p>
          <a:p>
            <a:pPr indent="-228600" lvl="0" marL="228600" rtl="0" algn="l">
              <a:lnSpc>
                <a:spcPct val="120000"/>
              </a:lnSpc>
              <a:spcBef>
                <a:spcPts val="0"/>
              </a:spcBef>
              <a:spcAft>
                <a:spcPts val="0"/>
              </a:spcAft>
              <a:buClr>
                <a:srgbClr val="434343"/>
              </a:buClr>
              <a:buSzPts val="3000"/>
              <a:buChar char="•"/>
            </a:pPr>
            <a:r>
              <a:rPr lang="en-US">
                <a:solidFill>
                  <a:srgbClr val="434343"/>
                </a:solidFill>
              </a:rPr>
              <a:t>Children lack knowledge for living a healthy lifestyle</a:t>
            </a:r>
            <a:endParaRPr>
              <a:solidFill>
                <a:srgbClr val="434343"/>
              </a:solidFill>
            </a:endParaRPr>
          </a:p>
          <a:p>
            <a:pPr indent="-228600" lvl="0" marL="228600" rtl="0" algn="l">
              <a:lnSpc>
                <a:spcPct val="120000"/>
              </a:lnSpc>
              <a:spcBef>
                <a:spcPts val="0"/>
              </a:spcBef>
              <a:spcAft>
                <a:spcPts val="0"/>
              </a:spcAft>
              <a:buClr>
                <a:srgbClr val="434343"/>
              </a:buClr>
              <a:buSzPts val="3000"/>
              <a:buChar char="•"/>
            </a:pPr>
            <a:r>
              <a:rPr lang="en-US">
                <a:solidFill>
                  <a:srgbClr val="434343"/>
                </a:solidFill>
              </a:rPr>
              <a:t>Children are less active now than previous generations</a:t>
            </a:r>
            <a:endParaRPr>
              <a:solidFill>
                <a:srgbClr val="434343"/>
              </a:solidFill>
            </a:endParaRPr>
          </a:p>
          <a:p>
            <a:pPr indent="0" lvl="0" marL="0" rtl="0" algn="l">
              <a:lnSpc>
                <a:spcPct val="120000"/>
              </a:lnSpc>
              <a:spcBef>
                <a:spcPts val="0"/>
              </a:spcBef>
              <a:spcAft>
                <a:spcPts val="0"/>
              </a:spcAft>
              <a:buSzPts val="2250"/>
              <a:buNone/>
            </a:pPr>
            <a:r>
              <a:t/>
            </a:r>
            <a:endParaRPr>
              <a:solidFill>
                <a:srgbClr val="434343"/>
              </a:solidFill>
            </a:endParaRPr>
          </a:p>
          <a:p>
            <a:pPr indent="0" lvl="0" marL="0" rtl="0" algn="l">
              <a:lnSpc>
                <a:spcPct val="120000"/>
              </a:lnSpc>
              <a:spcBef>
                <a:spcPts val="0"/>
              </a:spcBef>
              <a:spcAft>
                <a:spcPts val="0"/>
              </a:spcAft>
              <a:buSzPts val="2250"/>
              <a:buNone/>
            </a:pPr>
            <a:r>
              <a:t/>
            </a:r>
            <a:endParaRPr>
              <a:solidFill>
                <a:srgbClr val="434343"/>
              </a:solidFill>
            </a:endParaRPr>
          </a:p>
          <a:p>
            <a:pPr indent="0" lvl="0" marL="0" rtl="0" algn="l">
              <a:lnSpc>
                <a:spcPct val="120000"/>
              </a:lnSpc>
              <a:spcBef>
                <a:spcPts val="0"/>
              </a:spcBef>
              <a:spcAft>
                <a:spcPts val="0"/>
              </a:spcAft>
              <a:buSzPts val="2250"/>
              <a:buNone/>
            </a:pPr>
            <a:r>
              <a:rPr b="1" lang="en-US" sz="2800">
                <a:solidFill>
                  <a:srgbClr val="434343"/>
                </a:solidFill>
              </a:rPr>
              <a:t>How can we help as software engineers?</a:t>
            </a:r>
            <a:endParaRPr b="1" sz="2800">
              <a:solidFill>
                <a:srgbClr val="434343"/>
              </a:solidFill>
            </a:endParaRPr>
          </a:p>
        </p:txBody>
      </p:sp>
      <p:pic>
        <p:nvPicPr>
          <p:cNvPr id="110" name="Google Shape;110;p19"/>
          <p:cNvPicPr preferRelativeResize="0"/>
          <p:nvPr/>
        </p:nvPicPr>
        <p:blipFill rotWithShape="1">
          <a:blip r:embed="rId3">
            <a:alphaModFix/>
          </a:blip>
          <a:srcRect b="0" l="0" r="0" t="0"/>
          <a:stretch/>
        </p:blipFill>
        <p:spPr>
          <a:xfrm>
            <a:off x="8516613" y="701200"/>
            <a:ext cx="1905000" cy="1905000"/>
          </a:xfrm>
          <a:prstGeom prst="rect">
            <a:avLst/>
          </a:prstGeom>
          <a:noFill/>
          <a:ln>
            <a:noFill/>
          </a:ln>
        </p:spPr>
      </p:pic>
      <p:pic>
        <p:nvPicPr>
          <p:cNvPr id="111" name="Google Shape;111;p19"/>
          <p:cNvPicPr preferRelativeResize="0"/>
          <p:nvPr/>
        </p:nvPicPr>
        <p:blipFill rotWithShape="1">
          <a:blip r:embed="rId4">
            <a:alphaModFix/>
          </a:blip>
          <a:srcRect b="0" l="0" r="0" t="0"/>
          <a:stretch/>
        </p:blipFill>
        <p:spPr>
          <a:xfrm>
            <a:off x="8443948" y="2744799"/>
            <a:ext cx="2050325" cy="1778075"/>
          </a:xfrm>
          <a:prstGeom prst="rect">
            <a:avLst/>
          </a:prstGeom>
          <a:noFill/>
          <a:ln>
            <a:noFill/>
          </a:ln>
        </p:spPr>
      </p:pic>
      <p:pic>
        <p:nvPicPr>
          <p:cNvPr id="112" name="Google Shape;112;p19"/>
          <p:cNvPicPr preferRelativeResize="0"/>
          <p:nvPr/>
        </p:nvPicPr>
        <p:blipFill rotWithShape="1">
          <a:blip r:embed="rId5">
            <a:alphaModFix/>
          </a:blip>
          <a:srcRect b="0" l="0" r="0" t="0"/>
          <a:stretch/>
        </p:blipFill>
        <p:spPr>
          <a:xfrm>
            <a:off x="8565925" y="4831672"/>
            <a:ext cx="1806338" cy="1478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The Goal </a:t>
            </a:r>
            <a:endParaRPr/>
          </a:p>
        </p:txBody>
      </p:sp>
      <p:sp>
        <p:nvSpPr>
          <p:cNvPr id="118" name="Google Shape;118;p20"/>
          <p:cNvSpPr txBox="1"/>
          <p:nvPr>
            <p:ph idx="1" type="body"/>
          </p:nvPr>
        </p:nvSpPr>
        <p:spPr>
          <a:xfrm>
            <a:off x="1141412" y="2249487"/>
            <a:ext cx="9906000" cy="3541800"/>
          </a:xfrm>
          <a:prstGeom prst="rect">
            <a:avLst/>
          </a:prstGeom>
          <a:noFill/>
          <a:ln>
            <a:noFill/>
          </a:ln>
        </p:spPr>
        <p:txBody>
          <a:bodyPr anchorCtr="0" anchor="t" bIns="45700" lIns="91425" spcFirstLastPara="1" rIns="91425" wrap="square" tIns="45700">
            <a:noAutofit/>
          </a:bodyPr>
          <a:lstStyle/>
          <a:p>
            <a:pPr indent="-406400" lvl="0" marL="457200" rtl="0" algn="l">
              <a:lnSpc>
                <a:spcPct val="120000"/>
              </a:lnSpc>
              <a:spcBef>
                <a:spcPts val="1000"/>
              </a:spcBef>
              <a:spcAft>
                <a:spcPts val="0"/>
              </a:spcAft>
              <a:buClr>
                <a:srgbClr val="434343"/>
              </a:buClr>
              <a:buSzPts val="2800"/>
              <a:buChar char="●"/>
            </a:pPr>
            <a:r>
              <a:rPr lang="en-US" sz="2800">
                <a:solidFill>
                  <a:srgbClr val="434343"/>
                </a:solidFill>
              </a:rPr>
              <a:t>Ultimately we are trying to help fight the childhood obesity epidemic. We want to:</a:t>
            </a:r>
            <a:endParaRPr sz="2800">
              <a:solidFill>
                <a:srgbClr val="434343"/>
              </a:solidFill>
            </a:endParaRPr>
          </a:p>
          <a:p>
            <a:pPr indent="-381000" lvl="1" marL="914400" rtl="0" algn="l">
              <a:lnSpc>
                <a:spcPct val="120000"/>
              </a:lnSpc>
              <a:spcBef>
                <a:spcPts val="0"/>
              </a:spcBef>
              <a:spcAft>
                <a:spcPts val="0"/>
              </a:spcAft>
              <a:buClr>
                <a:srgbClr val="434343"/>
              </a:buClr>
              <a:buSzPts val="2400"/>
              <a:buChar char="○"/>
            </a:pPr>
            <a:r>
              <a:rPr b="1" lang="en-US" sz="2400">
                <a:solidFill>
                  <a:srgbClr val="5D3EAD"/>
                </a:solidFill>
              </a:rPr>
              <a:t>Educate</a:t>
            </a:r>
            <a:r>
              <a:rPr lang="en-US" sz="2400">
                <a:solidFill>
                  <a:srgbClr val="434343"/>
                </a:solidFill>
              </a:rPr>
              <a:t> children on topics like nutrition and physical activity</a:t>
            </a:r>
            <a:endParaRPr sz="2400">
              <a:solidFill>
                <a:srgbClr val="434343"/>
              </a:solidFill>
            </a:endParaRPr>
          </a:p>
          <a:p>
            <a:pPr indent="-381000" lvl="1" marL="914400" rtl="0" algn="l">
              <a:lnSpc>
                <a:spcPct val="120000"/>
              </a:lnSpc>
              <a:spcBef>
                <a:spcPts val="0"/>
              </a:spcBef>
              <a:spcAft>
                <a:spcPts val="0"/>
              </a:spcAft>
              <a:buClr>
                <a:srgbClr val="434343"/>
              </a:buClr>
              <a:buSzPts val="2400"/>
              <a:buChar char="○"/>
            </a:pPr>
            <a:r>
              <a:rPr lang="en-US" sz="2400">
                <a:solidFill>
                  <a:srgbClr val="434343"/>
                </a:solidFill>
              </a:rPr>
              <a:t>Create a mobile game that is </a:t>
            </a:r>
            <a:r>
              <a:rPr b="1" lang="en-US" sz="2400">
                <a:solidFill>
                  <a:schemeClr val="dk1"/>
                </a:solidFill>
              </a:rPr>
              <a:t>entertaining</a:t>
            </a:r>
            <a:r>
              <a:rPr lang="en-US" sz="2400">
                <a:solidFill>
                  <a:srgbClr val="434343"/>
                </a:solidFill>
              </a:rPr>
              <a:t> for kids who are 6-11 years old</a:t>
            </a:r>
            <a:endParaRPr sz="2400">
              <a:solidFill>
                <a:srgbClr val="434343"/>
              </a:solidFill>
            </a:endParaRPr>
          </a:p>
          <a:p>
            <a:pPr indent="-381000" lvl="1" marL="914400" rtl="0" algn="l">
              <a:lnSpc>
                <a:spcPct val="120000"/>
              </a:lnSpc>
              <a:spcBef>
                <a:spcPts val="0"/>
              </a:spcBef>
              <a:spcAft>
                <a:spcPts val="0"/>
              </a:spcAft>
              <a:buClr>
                <a:srgbClr val="434343"/>
              </a:buClr>
              <a:buSzPts val="2400"/>
              <a:buChar char="○"/>
            </a:pPr>
            <a:r>
              <a:rPr b="1" lang="en-US" sz="2400">
                <a:solidFill>
                  <a:schemeClr val="dk1"/>
                </a:solidFill>
              </a:rPr>
              <a:t>Encourage</a:t>
            </a:r>
            <a:r>
              <a:rPr lang="en-US" sz="2400">
                <a:solidFill>
                  <a:srgbClr val="434343"/>
                </a:solidFill>
              </a:rPr>
              <a:t> kids to get active and to make well informed choices when it comes to their nutrition</a:t>
            </a:r>
            <a:endParaRPr sz="2400">
              <a:solidFill>
                <a:srgbClr val="43434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Our Solution: Initial Ideas</a:t>
            </a:r>
            <a:endParaRPr/>
          </a:p>
        </p:txBody>
      </p:sp>
      <p:sp>
        <p:nvSpPr>
          <p:cNvPr id="124" name="Google Shape;124;p21"/>
          <p:cNvSpPr txBox="1"/>
          <p:nvPr>
            <p:ph idx="1" type="body"/>
          </p:nvPr>
        </p:nvSpPr>
        <p:spPr>
          <a:xfrm>
            <a:off x="1141437" y="1755387"/>
            <a:ext cx="9906000" cy="3541800"/>
          </a:xfrm>
          <a:prstGeom prst="rect">
            <a:avLst/>
          </a:prstGeom>
          <a:noFill/>
          <a:ln>
            <a:noFill/>
          </a:ln>
        </p:spPr>
        <p:txBody>
          <a:bodyPr anchorCtr="0" anchor="t" bIns="45700" lIns="91425" spcFirstLastPara="1" rIns="91425" wrap="square" tIns="45700">
            <a:noAutofit/>
          </a:bodyPr>
          <a:lstStyle/>
          <a:p>
            <a:pPr indent="-371475" lvl="0" marL="457200" rtl="0" algn="l">
              <a:lnSpc>
                <a:spcPct val="120000"/>
              </a:lnSpc>
              <a:spcBef>
                <a:spcPts val="1000"/>
              </a:spcBef>
              <a:spcAft>
                <a:spcPts val="0"/>
              </a:spcAft>
              <a:buClr>
                <a:srgbClr val="434343"/>
              </a:buClr>
              <a:buSzPts val="2250"/>
              <a:buChar char="●"/>
            </a:pPr>
            <a:r>
              <a:rPr lang="en-US">
                <a:solidFill>
                  <a:srgbClr val="434343"/>
                </a:solidFill>
              </a:rPr>
              <a:t>Food and activity tracking</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Something similar to Pokemon-Go</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RPG (role playing game) with quests, lots of dialog, and many characters</a:t>
            </a:r>
            <a:endParaRPr>
              <a:solidFill>
                <a:srgbClr val="434343"/>
              </a:solidFill>
            </a:endParaRPr>
          </a:p>
        </p:txBody>
      </p:sp>
      <p:pic>
        <p:nvPicPr>
          <p:cNvPr id="125" name="Google Shape;125;p21"/>
          <p:cNvPicPr preferRelativeResize="0"/>
          <p:nvPr/>
        </p:nvPicPr>
        <p:blipFill rotWithShape="1">
          <a:blip r:embed="rId3">
            <a:alphaModFix/>
          </a:blip>
          <a:srcRect b="0" l="0" r="0" t="0"/>
          <a:stretch/>
        </p:blipFill>
        <p:spPr>
          <a:xfrm>
            <a:off x="1281600" y="3330150"/>
            <a:ext cx="6253452" cy="3292449"/>
          </a:xfrm>
          <a:prstGeom prst="rect">
            <a:avLst/>
          </a:prstGeom>
          <a:noFill/>
          <a:ln>
            <a:noFill/>
          </a:ln>
        </p:spPr>
      </p:pic>
      <p:pic>
        <p:nvPicPr>
          <p:cNvPr id="126" name="Google Shape;126;p21"/>
          <p:cNvPicPr preferRelativeResize="0"/>
          <p:nvPr/>
        </p:nvPicPr>
        <p:blipFill rotWithShape="1">
          <a:blip r:embed="rId4">
            <a:alphaModFix/>
          </a:blip>
          <a:srcRect b="0" l="0" r="0" t="0"/>
          <a:stretch/>
        </p:blipFill>
        <p:spPr>
          <a:xfrm>
            <a:off x="7631150" y="3330149"/>
            <a:ext cx="4329797" cy="3292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1141413" y="618518"/>
            <a:ext cx="9906000" cy="1478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lang="en-US"/>
              <a:t>Our Solution: </a:t>
            </a:r>
            <a:r>
              <a:rPr i="1" lang="en-US"/>
              <a:t>Sir Stanley’s Well Rounded Adventure</a:t>
            </a:r>
            <a:endParaRPr i="1"/>
          </a:p>
        </p:txBody>
      </p:sp>
      <p:sp>
        <p:nvSpPr>
          <p:cNvPr id="132" name="Google Shape;132;p22"/>
          <p:cNvSpPr txBox="1"/>
          <p:nvPr>
            <p:ph idx="1" type="body"/>
          </p:nvPr>
        </p:nvSpPr>
        <p:spPr>
          <a:xfrm>
            <a:off x="1141437" y="1971662"/>
            <a:ext cx="9906000" cy="3541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SzPts val="2250"/>
              <a:buNone/>
            </a:pPr>
            <a:r>
              <a:rPr lang="en-US">
                <a:solidFill>
                  <a:srgbClr val="434343"/>
                </a:solidFill>
              </a:rPr>
              <a:t>Our final decision:</a:t>
            </a:r>
            <a:endParaRPr>
              <a:solidFill>
                <a:srgbClr val="434343"/>
              </a:solidFill>
            </a:endParaRPr>
          </a:p>
          <a:p>
            <a:pPr indent="-371475" lvl="0" marL="457200" rtl="0" algn="l">
              <a:lnSpc>
                <a:spcPct val="120000"/>
              </a:lnSpc>
              <a:spcBef>
                <a:spcPts val="1000"/>
              </a:spcBef>
              <a:spcAft>
                <a:spcPts val="0"/>
              </a:spcAft>
              <a:buClr>
                <a:srgbClr val="434343"/>
              </a:buClr>
              <a:buSzPts val="2250"/>
              <a:buChar char="●"/>
            </a:pPr>
            <a:r>
              <a:rPr lang="en-US">
                <a:solidFill>
                  <a:srgbClr val="434343"/>
                </a:solidFill>
              </a:rPr>
              <a:t>Several fun mini-games focused on specific topics relating to nutrition or physical activity</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Tutorials will focus both on how to play the minigames and how the information applies to the player’s real life</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Achievement system that will motivate players to play the minigames more than once</a:t>
            </a:r>
            <a:endParaRPr>
              <a:solidFill>
                <a:srgbClr val="434343"/>
              </a:solidFill>
            </a:endParaRPr>
          </a:p>
          <a:p>
            <a:pPr indent="-371475" lvl="0" marL="457200" rtl="0" algn="l">
              <a:lnSpc>
                <a:spcPct val="120000"/>
              </a:lnSpc>
              <a:spcBef>
                <a:spcPts val="0"/>
              </a:spcBef>
              <a:spcAft>
                <a:spcPts val="0"/>
              </a:spcAft>
              <a:buClr>
                <a:srgbClr val="434343"/>
              </a:buClr>
              <a:buSzPts val="2250"/>
              <a:buChar char="●"/>
            </a:pPr>
            <a:r>
              <a:rPr lang="en-US">
                <a:solidFill>
                  <a:srgbClr val="434343"/>
                </a:solidFill>
              </a:rPr>
              <a:t>Tips that will include real life examples of healthy meals</a:t>
            </a:r>
            <a:endParaRPr>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